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4" r:id="rId7"/>
    <p:sldId id="328" r:id="rId8"/>
    <p:sldId id="265" r:id="rId9"/>
    <p:sldId id="266" r:id="rId10"/>
    <p:sldId id="267" r:id="rId11"/>
    <p:sldId id="268" r:id="rId12"/>
    <p:sldId id="269" r:id="rId13"/>
    <p:sldId id="270" r:id="rId14"/>
    <p:sldId id="271" r:id="rId15"/>
    <p:sldId id="342" r:id="rId16"/>
    <p:sldId id="343" r:id="rId17"/>
    <p:sldId id="274" r:id="rId18"/>
    <p:sldId id="275" r:id="rId19"/>
    <p:sldId id="276" r:id="rId20"/>
    <p:sldId id="277" r:id="rId21"/>
    <p:sldId id="278" r:id="rId22"/>
    <p:sldId id="347" r:id="rId23"/>
    <p:sldId id="283" r:id="rId24"/>
    <p:sldId id="284" r:id="rId25"/>
    <p:sldId id="285" r:id="rId26"/>
    <p:sldId id="374" r:id="rId27"/>
    <p:sldId id="375" r:id="rId28"/>
    <p:sldId id="376" r:id="rId29"/>
    <p:sldId id="286" r:id="rId30"/>
    <p:sldId id="287" r:id="rId31"/>
    <p:sldId id="288" r:id="rId32"/>
    <p:sldId id="369" r:id="rId33"/>
    <p:sldId id="289" r:id="rId34"/>
    <p:sldId id="370" r:id="rId35"/>
    <p:sldId id="371" r:id="rId36"/>
    <p:sldId id="290" r:id="rId37"/>
    <p:sldId id="372" r:id="rId38"/>
    <p:sldId id="291" r:id="rId39"/>
    <p:sldId id="292" r:id="rId40"/>
    <p:sldId id="330" r:id="rId41"/>
    <p:sldId id="302" r:id="rId42"/>
    <p:sldId id="373" r:id="rId43"/>
    <p:sldId id="339" r:id="rId44"/>
    <p:sldId id="340" r:id="rId45"/>
    <p:sldId id="341" r:id="rId46"/>
    <p:sldId id="349" r:id="rId47"/>
    <p:sldId id="350" r:id="rId48"/>
    <p:sldId id="351" r:id="rId49"/>
    <p:sldId id="353" r:id="rId50"/>
    <p:sldId id="355" r:id="rId51"/>
    <p:sldId id="356" r:id="rId52"/>
    <p:sldId id="357" r:id="rId53"/>
    <p:sldId id="358" r:id="rId54"/>
    <p:sldId id="359" r:id="rId55"/>
    <p:sldId id="360" r:id="rId56"/>
    <p:sldId id="361" r:id="rId57"/>
    <p:sldId id="303" r:id="rId58"/>
    <p:sldId id="304" r:id="rId59"/>
    <p:sldId id="305" r:id="rId60"/>
    <p:sldId id="306" r:id="rId61"/>
    <p:sldId id="307" r:id="rId62"/>
    <p:sldId id="308" r:id="rId63"/>
    <p:sldId id="309" r:id="rId64"/>
    <p:sldId id="310" r:id="rId65"/>
    <p:sldId id="311" r:id="rId66"/>
    <p:sldId id="312" r:id="rId67"/>
    <p:sldId id="313" r:id="rId68"/>
    <p:sldId id="314" r:id="rId69"/>
    <p:sldId id="315" r:id="rId70"/>
    <p:sldId id="316" r:id="rId71"/>
    <p:sldId id="317" r:id="rId72"/>
    <p:sldId id="318" r:id="rId73"/>
    <p:sldId id="319" r:id="rId74"/>
    <p:sldId id="320" r:id="rId75"/>
    <p:sldId id="321" r:id="rId76"/>
    <p:sldId id="322" r:id="rId77"/>
    <p:sldId id="323" r:id="rId78"/>
    <p:sldId id="324" r:id="rId79"/>
    <p:sldId id="325" r:id="rId8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pPr/>
              <a:t>27.09.2023</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pPr/>
              <a:t>27.09.2023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pPr/>
              <a:t>27.09.2023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pPr/>
              <a:t>27.09.2023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27.09.2023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pPr/>
              <a:t>27.09.2023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pPr/>
              <a:t>27.09.2023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pPr/>
              <a:t>27.09.2023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27.09.2023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pPr/>
              <a:t>27.09.2023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27.09.2023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pPr/>
              <a:t>27.09.2023</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33400" y="692696"/>
            <a:ext cx="7854696" cy="6048672"/>
          </a:xfrm>
        </p:spPr>
        <p:txBody>
          <a:bodyPr>
            <a:normAutofit lnSpcReduction="10000"/>
          </a:bodyPr>
          <a:lstStyle/>
          <a:p>
            <a:pPr algn="ctr"/>
            <a:r>
              <a:rPr lang="tr-TR" sz="4400" b="1" dirty="0">
                <a:solidFill>
                  <a:srgbClr val="FF0000"/>
                </a:solidFill>
                <a:effectLst>
                  <a:outerShdw blurRad="38100" dist="38100" dir="2700000" algn="tl">
                    <a:srgbClr val="C0C0C0"/>
                  </a:outerShdw>
                </a:effectLst>
                <a:latin typeface="Comic Sans MS" pitchFamily="66" charset="0"/>
              </a:rPr>
              <a:t>CEBECİ MESLEKİ VE TEKNİK ANADOLU LİSESİ</a:t>
            </a:r>
            <a:br>
              <a:rPr lang="tr-TR" sz="4400" b="1" dirty="0">
                <a:solidFill>
                  <a:srgbClr val="FF0000"/>
                </a:solidFill>
                <a:effectLst>
                  <a:outerShdw blurRad="38100" dist="38100" dir="2700000" algn="tl">
                    <a:srgbClr val="C0C0C0"/>
                  </a:outerShdw>
                </a:effectLst>
                <a:latin typeface="Comic Sans MS" pitchFamily="66" charset="0"/>
              </a:rPr>
            </a:br>
            <a:br>
              <a:rPr lang="tr-TR" sz="4400" b="1" dirty="0">
                <a:solidFill>
                  <a:srgbClr val="FF0000"/>
                </a:solidFill>
                <a:effectLst>
                  <a:outerShdw blurRad="38100" dist="38100" dir="2700000" algn="tl">
                    <a:srgbClr val="C0C0C0"/>
                  </a:outerShdw>
                </a:effectLst>
                <a:latin typeface="Comic Sans MS" pitchFamily="66" charset="0"/>
              </a:rPr>
            </a:br>
            <a:r>
              <a:rPr lang="tr-TR" sz="4400" b="1" dirty="0">
                <a:solidFill>
                  <a:srgbClr val="C00000"/>
                </a:solidFill>
                <a:effectLst>
                  <a:outerShdw blurRad="38100" dist="38100" dir="2700000" algn="tl">
                    <a:srgbClr val="C0C0C0"/>
                  </a:outerShdw>
                </a:effectLst>
                <a:highlight>
                  <a:srgbClr val="00FF00"/>
                </a:highlight>
                <a:latin typeface="Comic Sans MS" pitchFamily="66" charset="0"/>
              </a:rPr>
              <a:t>2023-2024 EĞİTİM ÖĞRETİM YILI  </a:t>
            </a:r>
            <a:r>
              <a:rPr lang="tr-TR" sz="4400" b="1" dirty="0">
                <a:solidFill>
                  <a:srgbClr val="FFC000"/>
                </a:solidFill>
                <a:effectLst>
                  <a:outerShdw blurRad="38100" dist="38100" dir="2700000" algn="tl">
                    <a:srgbClr val="C0C0C0"/>
                  </a:outerShdw>
                </a:effectLst>
                <a:latin typeface="Comic Sans MS" pitchFamily="66" charset="0"/>
              </a:rPr>
              <a:t>ORTAÖĞRETİM KURUMLARI YÖNETMELİĞİ               </a:t>
            </a:r>
          </a:p>
          <a:p>
            <a:pPr algn="ctr"/>
            <a:r>
              <a:rPr lang="tr-TR" sz="4400" b="1" dirty="0">
                <a:solidFill>
                  <a:srgbClr val="FFC000"/>
                </a:solidFill>
                <a:effectLst>
                  <a:outerShdw blurRad="38100" dist="38100" dir="2700000" algn="tl">
                    <a:srgbClr val="C0C0C0"/>
                  </a:outerShdw>
                </a:effectLst>
                <a:latin typeface="Comic Sans MS" pitchFamily="66" charset="0"/>
              </a:rPr>
              <a:t>(Sınıf Geçme, Sınav, Ödül ve Disiplin Yönetmeliği)</a:t>
            </a:r>
          </a:p>
          <a:p>
            <a:pPr algn="ctr"/>
            <a:endParaRPr lang="tr-TR" sz="4400" dirty="0"/>
          </a:p>
        </p:txBody>
      </p:sp>
    </p:spTree>
    <p:extLst>
      <p:ext uri="{BB962C8B-B14F-4D97-AF65-F5344CB8AC3E}">
        <p14:creationId xmlns:p14="http://schemas.microsoft.com/office/powerpoint/2010/main" val="2289678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altLang="tr-TR" sz="4400" b="1" dirty="0">
                <a:solidFill>
                  <a:srgbClr val="FF0000"/>
                </a:solidFill>
                <a:latin typeface="Comic Sans MS" pitchFamily="66" charset="0"/>
              </a:rPr>
              <a:t>Geç Gelme, Devamsızlık ve İlişik Kesme</a:t>
            </a:r>
            <a:endParaRPr lang="tr-TR" sz="4400" dirty="0"/>
          </a:p>
        </p:txBody>
      </p:sp>
      <p:sp>
        <p:nvSpPr>
          <p:cNvPr id="3" name="İçerik Yer Tutucusu 2"/>
          <p:cNvSpPr>
            <a:spLocks noGrp="1"/>
          </p:cNvSpPr>
          <p:nvPr>
            <p:ph idx="1"/>
          </p:nvPr>
        </p:nvSpPr>
        <p:spPr/>
        <p:txBody>
          <a:bodyPr>
            <a:normAutofit/>
          </a:bodyPr>
          <a:lstStyle/>
          <a:p>
            <a:pPr marL="0" indent="0" algn="just">
              <a:buNone/>
            </a:pPr>
            <a:r>
              <a:rPr lang="tr-TR" sz="2800" b="1" dirty="0">
                <a:latin typeface="Comic Sans MS" panose="030F0702030302020204" pitchFamily="66" charset="0"/>
              </a:rPr>
              <a:t>(1) Geç gelme birinci ders saati için belirlenen süre ile sınırlıdır. Ancak her beş defa geç kalma yarım gün devamsızlıktan sayılır. Bu sürenin dışındaki geç gelmeler devamsızlıktan sayılır. </a:t>
            </a:r>
          </a:p>
          <a:p>
            <a:pPr marL="0" indent="0" algn="just">
              <a:buNone/>
            </a:pPr>
            <a:r>
              <a:rPr lang="tr-TR" sz="2800" b="1" dirty="0">
                <a:latin typeface="Comic Sans MS" panose="030F0702030302020204" pitchFamily="66" charset="0"/>
              </a:rPr>
              <a:t>(2) Geç gelen öğrencilerin derse alınma şekli ve süresi ders yılı başında öğretmenler kurulunca kararlaştırılarak veli ve öğrencilere duyurulur. </a:t>
            </a:r>
          </a:p>
        </p:txBody>
      </p:sp>
    </p:spTree>
    <p:extLst>
      <p:ext uri="{BB962C8B-B14F-4D97-AF65-F5344CB8AC3E}">
        <p14:creationId xmlns:p14="http://schemas.microsoft.com/office/powerpoint/2010/main" val="3372762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507288" cy="864096"/>
          </a:xfrm>
        </p:spPr>
        <p:txBody>
          <a:bodyPr>
            <a:normAutofit fontScale="90000"/>
          </a:bodyPr>
          <a:lstStyle/>
          <a:p>
            <a:r>
              <a:rPr lang="tr-TR" sz="4400" b="1" dirty="0">
                <a:solidFill>
                  <a:srgbClr val="FF0000"/>
                </a:solidFill>
                <a:latin typeface="Comic Sans MS" panose="030F0702030302020204" pitchFamily="66" charset="0"/>
              </a:rPr>
              <a:t>Devam-devamsızlık ve ilişik kesme </a:t>
            </a:r>
          </a:p>
        </p:txBody>
      </p:sp>
      <p:sp>
        <p:nvSpPr>
          <p:cNvPr id="3" name="2 İçerik Yer Tutucusu"/>
          <p:cNvSpPr>
            <a:spLocks noGrp="1"/>
          </p:cNvSpPr>
          <p:nvPr>
            <p:ph idx="1"/>
          </p:nvPr>
        </p:nvSpPr>
        <p:spPr>
          <a:xfrm>
            <a:off x="457200" y="1268760"/>
            <a:ext cx="8229600" cy="5055840"/>
          </a:xfrm>
        </p:spPr>
        <p:txBody>
          <a:bodyPr>
            <a:normAutofit/>
          </a:bodyPr>
          <a:lstStyle/>
          <a:p>
            <a:pPr marL="0" indent="0" algn="just">
              <a:buNone/>
            </a:pPr>
            <a:r>
              <a:rPr lang="tr-TR" sz="2800" b="1" dirty="0">
                <a:latin typeface="Comic Sans MS" panose="030F0702030302020204" pitchFamily="66" charset="0"/>
              </a:rPr>
              <a:t>(2) Uygulamayla ilgili olarak; </a:t>
            </a:r>
          </a:p>
          <a:p>
            <a:pPr marL="0" indent="0" algn="just">
              <a:buNone/>
            </a:pPr>
            <a:r>
              <a:rPr lang="tr-TR" sz="2800" b="1" dirty="0">
                <a:latin typeface="Comic Sans MS" panose="030F0702030302020204" pitchFamily="66" charset="0"/>
              </a:rPr>
              <a:t>a) Devamsızlık yapan öğrenciler, ders öğretmeni tarafından yoklama fişine, ilgili müdür yardımcısı tarafından da e-Okul sistemine işlenir. </a:t>
            </a:r>
          </a:p>
          <a:p>
            <a:pPr marL="0" indent="0" algn="just">
              <a:buNone/>
            </a:pPr>
            <a:r>
              <a:rPr lang="tr-TR" sz="3200" b="1" dirty="0">
                <a:latin typeface="Comic Sans MS" panose="030F0702030302020204" pitchFamily="66" charset="0"/>
              </a:rPr>
              <a:t>b) Günlük toplam ders saatinin 2/3 ü ve daha fazlasına gelmeyenlerin devamsızlığı bir gün, diğer devamsızlıklar ise yarım gün sayılır.</a:t>
            </a:r>
            <a:endParaRPr lang="tr-TR" altLang="tr-TR" sz="3200" b="1" dirty="0">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229600" cy="720080"/>
          </a:xfrm>
        </p:spPr>
        <p:txBody>
          <a:bodyPr>
            <a:normAutofit fontScale="90000"/>
          </a:bodyPr>
          <a:lstStyle/>
          <a:p>
            <a:r>
              <a:rPr lang="tr-TR" sz="4000" b="1" dirty="0">
                <a:solidFill>
                  <a:srgbClr val="FF0000"/>
                </a:solidFill>
                <a:latin typeface="Comic Sans MS" panose="030F0702030302020204" pitchFamily="66" charset="0"/>
              </a:rPr>
              <a:t>Devam-devamsızlık ve ilişik kesme</a:t>
            </a:r>
            <a:endParaRPr lang="tr-TR" dirty="0"/>
          </a:p>
        </p:txBody>
      </p:sp>
      <p:sp>
        <p:nvSpPr>
          <p:cNvPr id="3" name="2 İçerik Yer Tutucusu"/>
          <p:cNvSpPr>
            <a:spLocks noGrp="1"/>
          </p:cNvSpPr>
          <p:nvPr>
            <p:ph idx="1"/>
          </p:nvPr>
        </p:nvSpPr>
        <p:spPr>
          <a:xfrm>
            <a:off x="457200" y="1268760"/>
            <a:ext cx="8229600" cy="5055840"/>
          </a:xfrm>
        </p:spPr>
        <p:txBody>
          <a:bodyPr>
            <a:normAutofit fontScale="77500" lnSpcReduction="20000"/>
          </a:bodyPr>
          <a:lstStyle/>
          <a:p>
            <a:pPr marL="0" indent="0" algn="just">
              <a:buNone/>
            </a:pPr>
            <a:r>
              <a:rPr lang="tr-TR" sz="2800" b="1" dirty="0"/>
              <a:t>(3) Yurt içinde ve yurtdışında, bilim, tiyatro, spor, müzik, folklor, beceri yarışması, mesleki ve benzeri eğitici kültürel faaliyetlere  ve bunların hazırlık çalışmalarına katılmasına Bakanlık, mahallî mülki amirleri ve/veya millî eğitim müdürlüklerince izin verilen öğrenciler ile Gençlik ve Spor Bakanlığınca belirlenen faaliyetin hazırlık dönemi ve organizasyon sürecine katılan öğrenciler, okula devam edemedikleri sürece faaliyet izinli sayılırlar ve bu süre devamsızlık süresine dâhil edilmez. Ancak faaliyet için verilen izinlerin toplamı bir eğitim ve öğretim yılının 2/3’ünden fazla olamaz. Bu öğrencilerin başarı durumlarının belirlenebilmesi için iki dönem puanı almış olmaları gerekir. Okul içinde veya il içinde yukarıda belirtilen izinlerin dışında okul müdürü veya görevlendirmesi hâlinde nöbetçi müdür yardımcısı tarafından verilen faaliyet izinleri devamsızlıktan sayılmaz.</a:t>
            </a:r>
            <a:r>
              <a:rPr lang="tr-TR" altLang="tr-TR" sz="2800" b="1" dirty="0">
                <a:latin typeface="Comic Sans MS" pitchFamily="66" charset="0"/>
              </a:rPr>
              <a:t> </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36680"/>
          </a:xfrm>
        </p:spPr>
        <p:txBody>
          <a:bodyPr>
            <a:normAutofit fontScale="90000"/>
          </a:bodyPr>
          <a:lstStyle/>
          <a:p>
            <a:r>
              <a:rPr lang="tr-TR" sz="4000" b="1" dirty="0">
                <a:solidFill>
                  <a:srgbClr val="FF0000"/>
                </a:solidFill>
                <a:latin typeface="Comic Sans MS" panose="030F0702030302020204" pitchFamily="66" charset="0"/>
              </a:rPr>
              <a:t>Devam-devamsızlık ve ilişik kesme</a:t>
            </a:r>
            <a:endParaRPr lang="tr-TR" dirty="0"/>
          </a:p>
        </p:txBody>
      </p:sp>
      <p:sp>
        <p:nvSpPr>
          <p:cNvPr id="3" name="2 İçerik Yer Tutucusu"/>
          <p:cNvSpPr>
            <a:spLocks noGrp="1"/>
          </p:cNvSpPr>
          <p:nvPr>
            <p:ph idx="1"/>
          </p:nvPr>
        </p:nvSpPr>
        <p:spPr>
          <a:xfrm>
            <a:off x="457200" y="1484784"/>
            <a:ext cx="8229600" cy="4839816"/>
          </a:xfrm>
        </p:spPr>
        <p:txBody>
          <a:bodyPr>
            <a:normAutofit/>
          </a:bodyPr>
          <a:lstStyle/>
          <a:p>
            <a:pPr marL="0" indent="0" algn="just">
              <a:buNone/>
            </a:pPr>
            <a:r>
              <a:rPr lang="tr-TR" b="1" dirty="0"/>
              <a:t>(4) Art arda iki gün özürsüz devamsızlık yapan öğrencinin durumu posta, e-posta veya diğer iletişim araçlarıyla velisine bildirilir, veli okula davet edilerek öğrencinin durumu hakkında bilgilendirilir ve varsa özür belgesini okul yönetimine teslim etmesi istenir. Devamsızlığın 5 inci, 15 inci ve 25 inci günlerinde tebligat yapılır, yapılan tebligat kayıt altına alınır ve öğrencinin okula devamının sağlanması istenir.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33400"/>
            <a:ext cx="8229600" cy="663352"/>
          </a:xfrm>
        </p:spPr>
        <p:txBody>
          <a:bodyPr>
            <a:normAutofit/>
          </a:bodyPr>
          <a:lstStyle/>
          <a:p>
            <a:pPr algn="ctr"/>
            <a:r>
              <a:rPr kumimoji="0" lang="tr-TR" sz="3600" b="1" i="0" u="none" strike="noStrike" kern="1200" cap="none" spc="0" normalizeH="0" baseline="0" noProof="0" dirty="0">
                <a:ln>
                  <a:noFill/>
                </a:ln>
                <a:solidFill>
                  <a:srgbClr val="FF0000"/>
                </a:solidFill>
                <a:effectLst/>
                <a:uLnTx/>
                <a:uFillTx/>
                <a:latin typeface="Comic Sans MS" panose="030F0702030302020204" pitchFamily="66" charset="0"/>
                <a:ea typeface="+mj-ea"/>
                <a:cs typeface="+mj-cs"/>
              </a:rPr>
              <a:t>Devam-devamsızlık ve ilişik kesme</a:t>
            </a:r>
            <a:endParaRPr lang="tr-TR" sz="4000" dirty="0"/>
          </a:p>
        </p:txBody>
      </p:sp>
      <p:sp>
        <p:nvSpPr>
          <p:cNvPr id="3" name="2 İçerik Yer Tutucusu"/>
          <p:cNvSpPr>
            <a:spLocks noGrp="1"/>
          </p:cNvSpPr>
          <p:nvPr>
            <p:ph idx="1"/>
          </p:nvPr>
        </p:nvSpPr>
        <p:spPr>
          <a:xfrm>
            <a:off x="457200" y="1340768"/>
            <a:ext cx="8229600" cy="4983832"/>
          </a:xfrm>
        </p:spPr>
        <p:txBody>
          <a:bodyPr>
            <a:normAutofit/>
          </a:bodyPr>
          <a:lstStyle/>
          <a:p>
            <a:pPr marL="0" indent="0">
              <a:buNone/>
            </a:pPr>
            <a:r>
              <a:rPr lang="tr-TR" sz="2400" b="1" dirty="0"/>
              <a:t>(5) Devamsızlık süresine ilişkin hususlar şunlardır: </a:t>
            </a:r>
          </a:p>
          <a:p>
            <a:pPr marL="0" indent="0" algn="just">
              <a:buNone/>
            </a:pPr>
            <a:r>
              <a:rPr lang="tr-TR" sz="2400" b="1" dirty="0"/>
              <a:t>a) Devamsızlık süresi özürsüz 10 günü, toplamda 30 günü aşan öğrenciler, ders puanları ne olursa olsun başarısız sayılır ve durumları yazılı olarak velilerine bildirilir. Özürsüz olarak yapılan her bir devamsızlık günü, haftalık ders çizelgesinde belirtilen sosyal sorumluluk çalışmaları için öngörülen süreye bir saat olarak ayrıca eklenerek devamsızlık yapan öğrencilerin sosyal sorumluluk çalışmalarını tamamlamaları sağlanır</a:t>
            </a:r>
            <a:endParaRPr lang="tr-TR"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04088"/>
            <a:ext cx="8229600" cy="708688"/>
          </a:xfrm>
        </p:spPr>
        <p:txBody>
          <a:bodyPr>
            <a:normAutofit fontScale="90000"/>
          </a:bodyPr>
          <a:lstStyle/>
          <a:p>
            <a:r>
              <a:rPr kumimoji="0" lang="tr-TR" sz="4000" b="1" i="0" u="none" strike="noStrike" kern="1200" cap="none" spc="0" normalizeH="0" baseline="0" noProof="0" dirty="0">
                <a:ln>
                  <a:noFill/>
                </a:ln>
                <a:solidFill>
                  <a:srgbClr val="FF0000"/>
                </a:solidFill>
                <a:effectLst/>
                <a:uLnTx/>
                <a:uFillTx/>
                <a:latin typeface="Comic Sans MS" panose="030F0702030302020204" pitchFamily="66" charset="0"/>
                <a:ea typeface="+mj-ea"/>
                <a:cs typeface="+mj-cs"/>
              </a:rPr>
              <a:t>Devam-devamsızlık ve ilişik kesme</a:t>
            </a:r>
            <a:endParaRPr lang="tr-TR" dirty="0"/>
          </a:p>
        </p:txBody>
      </p:sp>
      <p:sp>
        <p:nvSpPr>
          <p:cNvPr id="3" name="İçerik Yer Tutucusu 2"/>
          <p:cNvSpPr>
            <a:spLocks noGrp="1"/>
          </p:cNvSpPr>
          <p:nvPr>
            <p:ph idx="1"/>
          </p:nvPr>
        </p:nvSpPr>
        <p:spPr>
          <a:xfrm>
            <a:off x="457200" y="1556792"/>
            <a:ext cx="8229600" cy="4767808"/>
          </a:xfrm>
        </p:spPr>
        <p:txBody>
          <a:bodyPr>
            <a:normAutofit fontScale="92500" lnSpcReduction="10000"/>
          </a:bodyPr>
          <a:lstStyle/>
          <a:p>
            <a:pPr marL="0" indent="0" algn="just">
              <a:buNone/>
            </a:pPr>
            <a:r>
              <a:rPr lang="tr-TR" sz="2800" b="1" dirty="0"/>
              <a:t>b) Birinci dereceden yakınını kaybeden öğrenciler için özürsüz devamsızlık süresi 10 günü geçmemek kaydıyla toplam devamsızlık süresi 40, üniversite hastaneleri, eğitim ve araştırma hastaneleri veya tam teşekküllü hastanelerde kontrol kayıtlı sürekli tedaviyi, yatarak tedaviyi ya da organ naklini gerektiren hastalığı bulunanlar, sosyal hizmet, emniyet ve asayiş birimlerinin resmî raporları doğrultusunda koruma ve bakım altına alınanlar ile tutuklu öğrencilerin özürsüz devamsızlık süresi 10 günü geçmemek kaydıyla toplam devamsızlık süresi 60 gündür. </a:t>
            </a:r>
          </a:p>
          <a:p>
            <a:endParaRPr lang="tr-TR" dirty="0"/>
          </a:p>
        </p:txBody>
      </p:sp>
    </p:spTree>
    <p:extLst>
      <p:ext uri="{BB962C8B-B14F-4D97-AF65-F5344CB8AC3E}">
        <p14:creationId xmlns:p14="http://schemas.microsoft.com/office/powerpoint/2010/main" val="2487181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04088"/>
            <a:ext cx="8229600" cy="636680"/>
          </a:xfrm>
        </p:spPr>
        <p:txBody>
          <a:bodyPr/>
          <a:lstStyle/>
          <a:p>
            <a:r>
              <a:rPr kumimoji="0" lang="tr-TR" sz="3600" b="1" i="0" u="none" strike="noStrike" kern="1200" cap="none" spc="0" normalizeH="0" baseline="0" noProof="0" dirty="0">
                <a:ln>
                  <a:noFill/>
                </a:ln>
                <a:solidFill>
                  <a:srgbClr val="FF0000"/>
                </a:solidFill>
                <a:effectLst/>
                <a:uLnTx/>
                <a:uFillTx/>
                <a:latin typeface="Comic Sans MS" panose="030F0702030302020204" pitchFamily="66" charset="0"/>
                <a:ea typeface="+mj-ea"/>
                <a:cs typeface="+mj-cs"/>
              </a:rPr>
              <a:t>Devam-devamsızlık ve ilişik kesme</a:t>
            </a:r>
            <a:endParaRPr lang="tr-TR" dirty="0"/>
          </a:p>
        </p:txBody>
      </p:sp>
      <p:sp>
        <p:nvSpPr>
          <p:cNvPr id="3" name="İçerik Yer Tutucusu 2"/>
          <p:cNvSpPr>
            <a:spLocks noGrp="1"/>
          </p:cNvSpPr>
          <p:nvPr>
            <p:ph idx="1"/>
          </p:nvPr>
        </p:nvSpPr>
        <p:spPr>
          <a:xfrm>
            <a:off x="457200" y="1556792"/>
            <a:ext cx="8229600" cy="4767808"/>
          </a:xfrm>
        </p:spPr>
        <p:txBody>
          <a:bodyPr>
            <a:normAutofit/>
          </a:bodyPr>
          <a:lstStyle/>
          <a:p>
            <a:pPr marL="0" indent="0" algn="just">
              <a:buNone/>
            </a:pPr>
            <a:r>
              <a:rPr lang="tr-TR" b="1" dirty="0"/>
              <a:t>(6) Öğrencinin devamsızlık yaptığı süreye ilişkin özür belgesi veya yazılı veli beyanı, özür gününü takip eden en geç 5 iş günü içinde okul yönetimine velisi tarafından verilir ve e-Okul sistemine işlenir. Zorunlu hallerde özür belgesinin teslim süresi okul yönetimince 20 iş gününü aşmamak üzere uzatılabilir. </a:t>
            </a:r>
          </a:p>
          <a:p>
            <a:pPr marL="0" indent="0" algn="just">
              <a:buNone/>
            </a:pPr>
            <a:endParaRPr lang="tr-TR" b="1" dirty="0"/>
          </a:p>
          <a:p>
            <a:pPr marL="274320" marR="0" lvl="0" indent="-274320" algn="just"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tr-TR" altLang="tr-TR" sz="2600" b="1" i="0" u="none" strike="noStrike" kern="1200" cap="none" spc="0" normalizeH="0" baseline="0" noProof="0" dirty="0">
                <a:ln>
                  <a:noFill/>
                </a:ln>
                <a:solidFill>
                  <a:prstClr val="black"/>
                </a:solidFill>
                <a:effectLst/>
                <a:uLnTx/>
                <a:uFillTx/>
                <a:latin typeface="Comic Sans MS" pitchFamily="66" charset="0"/>
                <a:ea typeface="+mn-ea"/>
                <a:cs typeface="+mn-cs"/>
              </a:rPr>
              <a:t>Öğrenciler veli refakati olmadan okul dışına gönderilemezler. </a:t>
            </a:r>
          </a:p>
          <a:p>
            <a:pPr marL="0" indent="0" algn="just">
              <a:buNone/>
            </a:pPr>
            <a:endParaRPr lang="tr-TR" b="1" dirty="0"/>
          </a:p>
        </p:txBody>
      </p:sp>
    </p:spTree>
    <p:extLst>
      <p:ext uri="{BB962C8B-B14F-4D97-AF65-F5344CB8AC3E}">
        <p14:creationId xmlns:p14="http://schemas.microsoft.com/office/powerpoint/2010/main" val="26620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a:solidFill>
                  <a:srgbClr val="FF0000"/>
                </a:solidFill>
                <a:latin typeface="Comic Sans MS" pitchFamily="66" charset="0"/>
              </a:rPr>
              <a:t>Veli Okul İletişimi</a:t>
            </a:r>
            <a:endParaRPr lang="tr-TR" sz="4400" dirty="0"/>
          </a:p>
        </p:txBody>
      </p:sp>
      <p:sp>
        <p:nvSpPr>
          <p:cNvPr id="3" name="2 İçerik Yer Tutucusu"/>
          <p:cNvSpPr>
            <a:spLocks noGrp="1"/>
          </p:cNvSpPr>
          <p:nvPr>
            <p:ph idx="1"/>
          </p:nvPr>
        </p:nvSpPr>
        <p:spPr/>
        <p:txBody>
          <a:bodyPr/>
          <a:lstStyle/>
          <a:p>
            <a:r>
              <a:rPr lang="tr-TR" altLang="tr-TR" b="1" dirty="0">
                <a:solidFill>
                  <a:srgbClr val="000000"/>
                </a:solidFill>
                <a:latin typeface="Comic Sans MS" pitchFamily="66" charset="0"/>
              </a:rPr>
              <a:t>Veliler genel görüşmelerini öncelikli olarak </a:t>
            </a:r>
            <a:r>
              <a:rPr lang="tr-TR" altLang="tr-TR" b="1" dirty="0">
                <a:solidFill>
                  <a:srgbClr val="FF0000"/>
                </a:solidFill>
                <a:latin typeface="Comic Sans MS" pitchFamily="66" charset="0"/>
              </a:rPr>
              <a:t>sınıf öğretmenleri </a:t>
            </a:r>
            <a:r>
              <a:rPr lang="tr-TR" altLang="tr-TR" b="1" dirty="0">
                <a:solidFill>
                  <a:srgbClr val="000000"/>
                </a:solidFill>
                <a:latin typeface="Comic Sans MS" pitchFamily="66" charset="0"/>
              </a:rPr>
              <a:t>ile yaparlar.</a:t>
            </a:r>
          </a:p>
          <a:p>
            <a:r>
              <a:rPr lang="tr-TR" altLang="tr-TR" b="1" dirty="0">
                <a:solidFill>
                  <a:srgbClr val="000000"/>
                </a:solidFill>
                <a:latin typeface="Comic Sans MS" pitchFamily="66" charset="0"/>
              </a:rPr>
              <a:t>Öğrencileri için her türlü rehberlik işlemlerini ilgili </a:t>
            </a:r>
            <a:r>
              <a:rPr lang="tr-TR" altLang="tr-TR" b="1" dirty="0">
                <a:solidFill>
                  <a:srgbClr val="FF0000"/>
                </a:solidFill>
                <a:latin typeface="Comic Sans MS" pitchFamily="66" charset="0"/>
              </a:rPr>
              <a:t>okul rehber öğretmeni </a:t>
            </a:r>
            <a:r>
              <a:rPr lang="tr-TR" altLang="tr-TR" b="1" dirty="0">
                <a:solidFill>
                  <a:srgbClr val="000000"/>
                </a:solidFill>
                <a:latin typeface="Comic Sans MS" pitchFamily="66" charset="0"/>
              </a:rPr>
              <a:t>ile takip ederler. </a:t>
            </a:r>
          </a:p>
          <a:p>
            <a:r>
              <a:rPr lang="tr-TR" altLang="tr-TR" b="1" dirty="0">
                <a:solidFill>
                  <a:srgbClr val="000000"/>
                </a:solidFill>
                <a:latin typeface="Comic Sans MS" pitchFamily="66" charset="0"/>
              </a:rPr>
              <a:t>Öğrencilerin izin işlemleri için yasal süresi içerisinde ilgili </a:t>
            </a:r>
            <a:r>
              <a:rPr lang="tr-TR" altLang="tr-TR" b="1" dirty="0">
                <a:solidFill>
                  <a:srgbClr val="FF0000"/>
                </a:solidFill>
                <a:latin typeface="Comic Sans MS" pitchFamily="66" charset="0"/>
              </a:rPr>
              <a:t>müdür yardımcısı </a:t>
            </a:r>
            <a:r>
              <a:rPr lang="tr-TR" altLang="tr-TR" b="1" dirty="0">
                <a:solidFill>
                  <a:srgbClr val="000000"/>
                </a:solidFill>
                <a:latin typeface="Comic Sans MS" pitchFamily="66" charset="0"/>
              </a:rPr>
              <a:t>ile görüşülür.  </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a:t>
            </a:r>
          </a:p>
        </p:txBody>
      </p:sp>
      <p:sp>
        <p:nvSpPr>
          <p:cNvPr id="3" name="2 İçerik Yer Tutucusu"/>
          <p:cNvSpPr>
            <a:spLocks noGrp="1"/>
          </p:cNvSpPr>
          <p:nvPr>
            <p:ph idx="1"/>
          </p:nvPr>
        </p:nvSpPr>
        <p:spPr/>
        <p:txBody>
          <a:bodyPr/>
          <a:lstStyle/>
          <a:p>
            <a:r>
              <a:rPr lang="tr-TR" altLang="tr-TR" b="1" dirty="0">
                <a:latin typeface="Comic Sans MS" pitchFamily="66" charset="0"/>
              </a:rPr>
              <a:t>Öğrenciler özlük ve idari işlemlerinde ilgili müdür yardımcısı ile iletişime geçerler. </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400" b="1" dirty="0">
                <a:solidFill>
                  <a:srgbClr val="FF0000"/>
                </a:solidFill>
                <a:latin typeface="Comic Sans MS" pitchFamily="66" charset="0"/>
              </a:rPr>
              <a:t>Nakil İşlemleri</a:t>
            </a:r>
            <a:endParaRPr lang="tr-TR" sz="4400" dirty="0"/>
          </a:p>
        </p:txBody>
      </p:sp>
      <p:sp>
        <p:nvSpPr>
          <p:cNvPr id="3" name="2 İçerik Yer Tutucusu"/>
          <p:cNvSpPr>
            <a:spLocks noGrp="1"/>
          </p:cNvSpPr>
          <p:nvPr>
            <p:ph idx="1"/>
          </p:nvPr>
        </p:nvSpPr>
        <p:spPr/>
        <p:txBody>
          <a:bodyPr/>
          <a:lstStyle/>
          <a:p>
            <a:pPr>
              <a:buFont typeface="Wingdings" pitchFamily="2" charset="2"/>
              <a:buNone/>
            </a:pPr>
            <a:r>
              <a:rPr lang="tr-TR" altLang="tr-TR" sz="2400" b="1" dirty="0">
                <a:latin typeface="Comic Sans MS" pitchFamily="66" charset="0"/>
              </a:rPr>
              <a:t>      Nakil ve geçiş başvurusu, her </a:t>
            </a:r>
            <a:r>
              <a:rPr lang="tr-TR" altLang="tr-TR" sz="2400" b="1" u="sng" dirty="0">
                <a:latin typeface="Comic Sans MS" pitchFamily="66" charset="0"/>
              </a:rPr>
              <a:t>ayın ilk iş gününden son işgününe kadar</a:t>
            </a:r>
            <a:r>
              <a:rPr lang="tr-TR" altLang="tr-TR" sz="2400" b="1" dirty="0">
                <a:latin typeface="Comic Sans MS" pitchFamily="66" charset="0"/>
              </a:rPr>
              <a:t> </a:t>
            </a:r>
            <a:r>
              <a:rPr lang="tr-TR" altLang="tr-TR" sz="2400" b="1" u="sng" dirty="0">
                <a:latin typeface="Comic Sans MS" pitchFamily="66" charset="0"/>
              </a:rPr>
              <a:t>veli tarafından </a:t>
            </a:r>
            <a:r>
              <a:rPr lang="tr-TR" altLang="tr-TR" sz="2400" b="1" dirty="0">
                <a:latin typeface="Comic Sans MS" pitchFamily="66" charset="0"/>
              </a:rPr>
              <a:t>çalışma saatleri içerisinde öğrencinin öğrenim gördüğü okul müdürlüğüne dilekçe ile yapılır</a:t>
            </a:r>
            <a:r>
              <a:rPr lang="tr-TR" altLang="tr-TR" sz="2400" dirty="0">
                <a:latin typeface="Comic Sans MS" pitchFamily="66" charset="0"/>
              </a:rPr>
              <a:t>. </a:t>
            </a:r>
          </a:p>
          <a:p>
            <a:pPr>
              <a:buFont typeface="Wingdings" pitchFamily="2" charset="2"/>
              <a:buNone/>
            </a:pPr>
            <a:r>
              <a:rPr lang="tr-TR" altLang="tr-TR" sz="2400" b="1" dirty="0">
                <a:latin typeface="Comic Sans MS" pitchFamily="66" charset="0"/>
              </a:rPr>
              <a:t>   </a:t>
            </a:r>
          </a:p>
          <a:p>
            <a:pPr>
              <a:buFont typeface="Wingdings" pitchFamily="2" charset="2"/>
              <a:buNone/>
            </a:pPr>
            <a:r>
              <a:rPr lang="tr-TR" altLang="tr-TR" sz="2400" b="1" dirty="0">
                <a:latin typeface="Comic Sans MS" pitchFamily="66" charset="0"/>
              </a:rPr>
              <a:t>      Ortaöğretime geçiş sistemine bağlı olarak yapılan yerleştirmeye esas nakil işlemleri, </a:t>
            </a:r>
            <a:r>
              <a:rPr lang="tr-TR" altLang="tr-TR" sz="2400" b="1" u="sng" dirty="0">
                <a:latin typeface="Comic Sans MS" pitchFamily="66" charset="0"/>
              </a:rPr>
              <a:t>puan üstünlüğü ve okulların açık kontenjanlarına göre yapılır.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0648"/>
            <a:ext cx="8229600" cy="648072"/>
          </a:xfrm>
        </p:spPr>
        <p:txBody>
          <a:bodyPr>
            <a:normAutofit fontScale="90000"/>
          </a:bodyPr>
          <a:lstStyle/>
          <a:p>
            <a:pPr algn="ctr"/>
            <a:br>
              <a:rPr lang="tr-TR" b="1" dirty="0">
                <a:solidFill>
                  <a:srgbClr val="FF0000"/>
                </a:solidFill>
                <a:effectLst>
                  <a:outerShdw blurRad="38100" dist="38100" dir="2700000" algn="tl">
                    <a:srgbClr val="C0C0C0"/>
                  </a:outerShdw>
                </a:effectLst>
                <a:latin typeface="Comic Sans MS" pitchFamily="66" charset="0"/>
              </a:rPr>
            </a:br>
            <a:br>
              <a:rPr lang="tr-TR" b="1" dirty="0">
                <a:solidFill>
                  <a:srgbClr val="FF0000"/>
                </a:solidFill>
                <a:effectLst>
                  <a:outerShdw blurRad="38100" dist="38100" dir="2700000" algn="tl">
                    <a:srgbClr val="C0C0C0"/>
                  </a:outerShdw>
                </a:effectLst>
                <a:latin typeface="Comic Sans MS" pitchFamily="66" charset="0"/>
              </a:rPr>
            </a:br>
            <a:r>
              <a:rPr lang="tr-TR" sz="3600" b="1" dirty="0">
                <a:solidFill>
                  <a:srgbClr val="FFC000"/>
                </a:solidFill>
                <a:effectLst>
                  <a:outerShdw blurRad="38100" dist="38100" dir="2700000" algn="tl">
                    <a:srgbClr val="C0C0C0"/>
                  </a:outerShdw>
                </a:effectLst>
                <a:latin typeface="Comic Sans MS" pitchFamily="66" charset="0"/>
              </a:rPr>
              <a:t>OKULUMUZ VE OKUL KURALLARI</a:t>
            </a:r>
            <a:endParaRPr lang="tr-TR" sz="3600" dirty="0"/>
          </a:p>
        </p:txBody>
      </p:sp>
      <p:sp>
        <p:nvSpPr>
          <p:cNvPr id="3" name="İçerik Yer Tutucusu 2"/>
          <p:cNvSpPr>
            <a:spLocks noGrp="1"/>
          </p:cNvSpPr>
          <p:nvPr>
            <p:ph idx="1"/>
          </p:nvPr>
        </p:nvSpPr>
        <p:spPr>
          <a:xfrm>
            <a:off x="457200" y="980728"/>
            <a:ext cx="8229600" cy="5343872"/>
          </a:xfrm>
        </p:spPr>
        <p:txBody>
          <a:bodyPr>
            <a:noAutofit/>
          </a:bodyPr>
          <a:lstStyle/>
          <a:p>
            <a:pPr>
              <a:lnSpc>
                <a:spcPct val="90000"/>
              </a:lnSpc>
              <a:spcBef>
                <a:spcPct val="50000"/>
              </a:spcBef>
              <a:buClr>
                <a:srgbClr val="FF0000"/>
              </a:buClr>
              <a:buSzPct val="150000"/>
              <a:buFont typeface="Wingdings" pitchFamily="2" charset="2"/>
              <a:buChar char="ü"/>
              <a:defRPr/>
            </a:pPr>
            <a:r>
              <a:rPr lang="tr-TR" sz="2200" b="1" dirty="0">
                <a:solidFill>
                  <a:srgbClr val="000000"/>
                </a:solidFill>
                <a:effectLst>
                  <a:outerShdw blurRad="38100" dist="38100" dir="2700000" algn="tl">
                    <a:srgbClr val="C0C0C0"/>
                  </a:outerShdw>
                </a:effectLst>
                <a:latin typeface="Comic Sans MS" pitchFamily="66" charset="0"/>
              </a:rPr>
              <a:t>Okul Müdürü: İlkay AYDIN ER</a:t>
            </a:r>
          </a:p>
          <a:p>
            <a:pPr>
              <a:lnSpc>
                <a:spcPct val="90000"/>
              </a:lnSpc>
              <a:spcBef>
                <a:spcPct val="50000"/>
              </a:spcBef>
              <a:buClr>
                <a:srgbClr val="FF0000"/>
              </a:buClr>
              <a:buSzPct val="150000"/>
              <a:buFont typeface="Wingdings" pitchFamily="2" charset="2"/>
              <a:buChar char="ü"/>
              <a:defRPr/>
            </a:pPr>
            <a:r>
              <a:rPr lang="tr-TR" sz="2200" b="1" dirty="0">
                <a:solidFill>
                  <a:srgbClr val="000000"/>
                </a:solidFill>
                <a:effectLst>
                  <a:outerShdw blurRad="38100" dist="38100" dir="2700000" algn="tl">
                    <a:srgbClr val="C0C0C0"/>
                  </a:outerShdw>
                </a:effectLst>
                <a:latin typeface="Comic Sans MS" pitchFamily="66" charset="0"/>
              </a:rPr>
              <a:t>Müdür Baş Yardımcısı:  Naim ŞENTÜRK</a:t>
            </a:r>
          </a:p>
          <a:p>
            <a:pPr>
              <a:lnSpc>
                <a:spcPct val="90000"/>
              </a:lnSpc>
              <a:spcBef>
                <a:spcPct val="50000"/>
              </a:spcBef>
              <a:buClr>
                <a:srgbClr val="FF0000"/>
              </a:buClr>
              <a:buSzPct val="150000"/>
              <a:buFont typeface="Wingdings" pitchFamily="2" charset="2"/>
              <a:buChar char="ü"/>
              <a:defRPr/>
            </a:pPr>
            <a:r>
              <a:rPr lang="tr-TR" sz="2200" b="1" dirty="0">
                <a:solidFill>
                  <a:srgbClr val="000000"/>
                </a:solidFill>
                <a:effectLst>
                  <a:outerShdw blurRad="38100" dist="38100" dir="2700000" algn="tl">
                    <a:srgbClr val="C0C0C0"/>
                  </a:outerShdw>
                </a:effectLst>
                <a:latin typeface="Comic Sans MS" pitchFamily="66" charset="0"/>
              </a:rPr>
              <a:t>9. Sınıflar </a:t>
            </a:r>
            <a:r>
              <a:rPr lang="tr-TR" sz="2200" b="1" dirty="0" err="1">
                <a:solidFill>
                  <a:srgbClr val="000000"/>
                </a:solidFill>
                <a:effectLst>
                  <a:outerShdw blurRad="38100" dist="38100" dir="2700000" algn="tl">
                    <a:srgbClr val="C0C0C0"/>
                  </a:outerShdw>
                </a:effectLst>
                <a:latin typeface="Comic Sans MS" pitchFamily="66" charset="0"/>
              </a:rPr>
              <a:t>Müd.Yrd</a:t>
            </a:r>
            <a:r>
              <a:rPr lang="tr-TR" sz="2200" b="1" dirty="0">
                <a:solidFill>
                  <a:srgbClr val="000000"/>
                </a:solidFill>
                <a:effectLst>
                  <a:outerShdw blurRad="38100" dist="38100" dir="2700000" algn="tl">
                    <a:srgbClr val="C0C0C0"/>
                  </a:outerShdw>
                </a:effectLst>
                <a:latin typeface="Comic Sans MS" pitchFamily="66" charset="0"/>
              </a:rPr>
              <a:t>.: Gülden KILIÇ </a:t>
            </a:r>
          </a:p>
          <a:p>
            <a:pPr>
              <a:lnSpc>
                <a:spcPct val="90000"/>
              </a:lnSpc>
              <a:spcBef>
                <a:spcPct val="50000"/>
              </a:spcBef>
              <a:buClr>
                <a:srgbClr val="FF0000"/>
              </a:buClr>
              <a:buSzPct val="150000"/>
              <a:buFont typeface="Wingdings" pitchFamily="2" charset="2"/>
              <a:buChar char="ü"/>
              <a:defRPr/>
            </a:pPr>
            <a:r>
              <a:rPr lang="tr-TR" sz="2200" b="1" dirty="0">
                <a:solidFill>
                  <a:srgbClr val="000000"/>
                </a:solidFill>
                <a:effectLst>
                  <a:outerShdw blurRad="38100" dist="38100" dir="2700000" algn="tl">
                    <a:srgbClr val="C0C0C0"/>
                  </a:outerShdw>
                </a:effectLst>
                <a:latin typeface="Comic Sans MS" pitchFamily="66" charset="0"/>
              </a:rPr>
              <a:t>10. sınıflar </a:t>
            </a:r>
            <a:r>
              <a:rPr lang="tr-TR" sz="2200" b="1" dirty="0" err="1">
                <a:solidFill>
                  <a:srgbClr val="000000"/>
                </a:solidFill>
                <a:effectLst>
                  <a:outerShdw blurRad="38100" dist="38100" dir="2700000" algn="tl">
                    <a:srgbClr val="C0C0C0"/>
                  </a:outerShdw>
                </a:effectLst>
                <a:latin typeface="Comic Sans MS" pitchFamily="66" charset="0"/>
              </a:rPr>
              <a:t>Müd</a:t>
            </a:r>
            <a:r>
              <a:rPr lang="tr-TR" sz="2200" b="1" dirty="0">
                <a:solidFill>
                  <a:srgbClr val="000000"/>
                </a:solidFill>
                <a:effectLst>
                  <a:outerShdw blurRad="38100" dist="38100" dir="2700000" algn="tl">
                    <a:srgbClr val="C0C0C0"/>
                  </a:outerShdw>
                </a:effectLst>
                <a:latin typeface="Comic Sans MS" pitchFamily="66" charset="0"/>
              </a:rPr>
              <a:t>. Yrd.:  Özlem ARSLAN</a:t>
            </a:r>
          </a:p>
          <a:p>
            <a:pPr>
              <a:lnSpc>
                <a:spcPct val="90000"/>
              </a:lnSpc>
              <a:spcBef>
                <a:spcPct val="50000"/>
              </a:spcBef>
              <a:buClr>
                <a:srgbClr val="FF0000"/>
              </a:buClr>
              <a:buSzPct val="150000"/>
              <a:buFont typeface="Wingdings" pitchFamily="2" charset="2"/>
              <a:buChar char="ü"/>
              <a:defRPr/>
            </a:pPr>
            <a:r>
              <a:rPr lang="tr-TR" sz="2200" b="1" dirty="0">
                <a:solidFill>
                  <a:srgbClr val="000000"/>
                </a:solidFill>
                <a:effectLst>
                  <a:outerShdw blurRad="38100" dist="38100" dir="2700000" algn="tl">
                    <a:srgbClr val="C0C0C0"/>
                  </a:outerShdw>
                </a:effectLst>
                <a:latin typeface="Comic Sans MS" pitchFamily="66" charset="0"/>
              </a:rPr>
              <a:t>11. Sınıflar </a:t>
            </a:r>
            <a:r>
              <a:rPr lang="tr-TR" sz="2200" b="1" dirty="0" err="1">
                <a:solidFill>
                  <a:srgbClr val="000000"/>
                </a:solidFill>
                <a:effectLst>
                  <a:outerShdw blurRad="38100" dist="38100" dir="2700000" algn="tl">
                    <a:srgbClr val="C0C0C0"/>
                  </a:outerShdw>
                </a:effectLst>
                <a:latin typeface="Comic Sans MS" pitchFamily="66" charset="0"/>
              </a:rPr>
              <a:t>Müd.Yrd</a:t>
            </a:r>
            <a:r>
              <a:rPr lang="tr-TR" sz="2200" b="1" dirty="0">
                <a:solidFill>
                  <a:srgbClr val="000000"/>
                </a:solidFill>
                <a:effectLst>
                  <a:outerShdw blurRad="38100" dist="38100" dir="2700000" algn="tl">
                    <a:srgbClr val="C0C0C0"/>
                  </a:outerShdw>
                </a:effectLst>
                <a:latin typeface="Comic Sans MS" pitchFamily="66" charset="0"/>
              </a:rPr>
              <a:t>.: Gülden KILIÇ</a:t>
            </a:r>
          </a:p>
          <a:p>
            <a:pPr>
              <a:lnSpc>
                <a:spcPct val="90000"/>
              </a:lnSpc>
              <a:spcBef>
                <a:spcPct val="50000"/>
              </a:spcBef>
              <a:buClr>
                <a:srgbClr val="FF0000"/>
              </a:buClr>
              <a:buSzPct val="150000"/>
              <a:buFont typeface="Wingdings" pitchFamily="2" charset="2"/>
              <a:buChar char="ü"/>
              <a:defRPr/>
            </a:pPr>
            <a:r>
              <a:rPr lang="tr-TR" sz="2200" b="1" dirty="0">
                <a:solidFill>
                  <a:srgbClr val="000000"/>
                </a:solidFill>
                <a:effectLst>
                  <a:outerShdw blurRad="38100" dist="38100" dir="2700000" algn="tl">
                    <a:srgbClr val="C0C0C0"/>
                  </a:outerShdw>
                </a:effectLst>
                <a:latin typeface="Comic Sans MS" pitchFamily="66" charset="0"/>
              </a:rPr>
              <a:t>12. Sınıflar </a:t>
            </a:r>
            <a:r>
              <a:rPr lang="tr-TR" sz="2200" b="1" dirty="0" err="1">
                <a:solidFill>
                  <a:srgbClr val="000000"/>
                </a:solidFill>
                <a:effectLst>
                  <a:outerShdw blurRad="38100" dist="38100" dir="2700000" algn="tl">
                    <a:srgbClr val="C0C0C0"/>
                  </a:outerShdw>
                </a:effectLst>
                <a:latin typeface="Comic Sans MS" pitchFamily="66" charset="0"/>
              </a:rPr>
              <a:t>Müd</a:t>
            </a:r>
            <a:r>
              <a:rPr lang="tr-TR" sz="2200" b="1" dirty="0">
                <a:solidFill>
                  <a:srgbClr val="000000"/>
                </a:solidFill>
                <a:effectLst>
                  <a:outerShdw blurRad="38100" dist="38100" dir="2700000" algn="tl">
                    <a:srgbClr val="C0C0C0"/>
                  </a:outerShdw>
                </a:effectLst>
                <a:latin typeface="Comic Sans MS" pitchFamily="66" charset="0"/>
              </a:rPr>
              <a:t>. </a:t>
            </a:r>
            <a:r>
              <a:rPr lang="tr-TR" sz="2200" b="1" dirty="0" err="1">
                <a:solidFill>
                  <a:srgbClr val="000000"/>
                </a:solidFill>
                <a:effectLst>
                  <a:outerShdw blurRad="38100" dist="38100" dir="2700000" algn="tl">
                    <a:srgbClr val="C0C0C0"/>
                  </a:outerShdw>
                </a:effectLst>
                <a:latin typeface="Comic Sans MS" pitchFamily="66" charset="0"/>
              </a:rPr>
              <a:t>Yrd</a:t>
            </a:r>
            <a:r>
              <a:rPr lang="tr-TR" sz="2200" b="1" dirty="0">
                <a:solidFill>
                  <a:srgbClr val="000000"/>
                </a:solidFill>
                <a:effectLst>
                  <a:outerShdw blurRad="38100" dist="38100" dir="2700000" algn="tl">
                    <a:srgbClr val="C0C0C0"/>
                  </a:outerShdw>
                </a:effectLst>
                <a:latin typeface="Comic Sans MS" pitchFamily="66" charset="0"/>
              </a:rPr>
              <a:t>: Şerafettin YÜKSEL</a:t>
            </a:r>
          </a:p>
          <a:p>
            <a:pPr>
              <a:lnSpc>
                <a:spcPct val="90000"/>
              </a:lnSpc>
              <a:spcBef>
                <a:spcPct val="50000"/>
              </a:spcBef>
              <a:buClr>
                <a:srgbClr val="FF0000"/>
              </a:buClr>
              <a:buSzPct val="150000"/>
              <a:buFont typeface="Wingdings" pitchFamily="2" charset="2"/>
              <a:buChar char="ü"/>
              <a:defRPr/>
            </a:pPr>
            <a:r>
              <a:rPr lang="tr-TR" sz="2200" b="1" dirty="0">
                <a:solidFill>
                  <a:srgbClr val="000000"/>
                </a:solidFill>
                <a:effectLst>
                  <a:outerShdw blurRad="38100" dist="38100" dir="2700000" algn="tl">
                    <a:srgbClr val="C0C0C0"/>
                  </a:outerShdw>
                </a:effectLst>
                <a:latin typeface="Comic Sans MS" pitchFamily="66" charset="0"/>
              </a:rPr>
              <a:t>9 ve 10. Sınıflar Sorumlu Rehber </a:t>
            </a:r>
            <a:r>
              <a:rPr lang="tr-TR" sz="2200" b="1" dirty="0" err="1">
                <a:solidFill>
                  <a:srgbClr val="000000"/>
                </a:solidFill>
                <a:effectLst>
                  <a:outerShdw blurRad="38100" dist="38100" dir="2700000" algn="tl">
                    <a:srgbClr val="C0C0C0"/>
                  </a:outerShdw>
                </a:effectLst>
                <a:latin typeface="Comic Sans MS" pitchFamily="66" charset="0"/>
              </a:rPr>
              <a:t>Öğrt</a:t>
            </a:r>
            <a:r>
              <a:rPr lang="tr-TR" sz="2200" b="1" dirty="0">
                <a:solidFill>
                  <a:srgbClr val="000000"/>
                </a:solidFill>
                <a:effectLst>
                  <a:outerShdw blurRad="38100" dist="38100" dir="2700000" algn="tl">
                    <a:srgbClr val="C0C0C0"/>
                  </a:outerShdw>
                </a:effectLst>
                <a:latin typeface="Comic Sans MS" pitchFamily="66" charset="0"/>
              </a:rPr>
              <a:t>.: Mustafa Kemal AKSU</a:t>
            </a:r>
          </a:p>
          <a:p>
            <a:pPr>
              <a:lnSpc>
                <a:spcPct val="90000"/>
              </a:lnSpc>
              <a:spcBef>
                <a:spcPct val="50000"/>
              </a:spcBef>
              <a:buClr>
                <a:srgbClr val="FF0000"/>
              </a:buClr>
              <a:buSzPct val="150000"/>
              <a:buFont typeface="Wingdings" pitchFamily="2" charset="2"/>
              <a:buChar char="ü"/>
              <a:defRPr/>
            </a:pPr>
            <a:r>
              <a:rPr lang="tr-TR" sz="2200" b="1" dirty="0">
                <a:solidFill>
                  <a:srgbClr val="000000"/>
                </a:solidFill>
                <a:effectLst>
                  <a:outerShdw blurRad="38100" dist="38100" dir="2700000" algn="tl">
                    <a:srgbClr val="C0C0C0"/>
                  </a:outerShdw>
                </a:effectLst>
                <a:latin typeface="Comic Sans MS" pitchFamily="66" charset="0"/>
              </a:rPr>
              <a:t>11 ve 12. Sınıflar Sorumlu Rehber </a:t>
            </a:r>
            <a:r>
              <a:rPr lang="tr-TR" sz="2200" b="1" dirty="0" err="1">
                <a:solidFill>
                  <a:srgbClr val="000000"/>
                </a:solidFill>
                <a:effectLst>
                  <a:outerShdw blurRad="38100" dist="38100" dir="2700000" algn="tl">
                    <a:srgbClr val="C0C0C0"/>
                  </a:outerShdw>
                </a:effectLst>
                <a:latin typeface="Comic Sans MS" pitchFamily="66" charset="0"/>
              </a:rPr>
              <a:t>Öğrt</a:t>
            </a:r>
            <a:r>
              <a:rPr lang="tr-TR" sz="2200" b="1" dirty="0">
                <a:solidFill>
                  <a:srgbClr val="000000"/>
                </a:solidFill>
                <a:effectLst>
                  <a:outerShdw blurRad="38100" dist="38100" dir="2700000" algn="tl">
                    <a:srgbClr val="C0C0C0"/>
                  </a:outerShdw>
                </a:effectLst>
                <a:latin typeface="Comic Sans MS" pitchFamily="66" charset="0"/>
              </a:rPr>
              <a:t>.: Türkan ŞİMŞEK</a:t>
            </a:r>
            <a:endParaRPr lang="tr-TR" sz="2200" dirty="0"/>
          </a:p>
        </p:txBody>
      </p:sp>
    </p:spTree>
    <p:extLst>
      <p:ext uri="{BB962C8B-B14F-4D97-AF65-F5344CB8AC3E}">
        <p14:creationId xmlns:p14="http://schemas.microsoft.com/office/powerpoint/2010/main" val="1494669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08688"/>
          </a:xfrm>
        </p:spPr>
        <p:txBody>
          <a:bodyPr>
            <a:normAutofit fontScale="90000"/>
          </a:bodyPr>
          <a:lstStyle/>
          <a:p>
            <a:pPr algn="ctr"/>
            <a:r>
              <a:rPr kumimoji="0" lang="tr-TR" altLang="tr-TR" sz="4400" b="1" i="0" u="none" strike="noStrike" kern="1200" cap="none" spc="0" normalizeH="0" baseline="0" noProof="0" dirty="0">
                <a:ln>
                  <a:noFill/>
                </a:ln>
                <a:solidFill>
                  <a:srgbClr val="FF0000"/>
                </a:solidFill>
                <a:effectLst/>
                <a:uLnTx/>
                <a:uFillTx/>
                <a:latin typeface="Comic Sans MS" pitchFamily="66" charset="0"/>
                <a:ea typeface="+mj-ea"/>
                <a:cs typeface="+mj-cs"/>
              </a:rPr>
              <a:t>Nakil İşlemleri</a:t>
            </a:r>
            <a:endParaRPr lang="tr-TR" dirty="0"/>
          </a:p>
        </p:txBody>
      </p:sp>
      <p:sp>
        <p:nvSpPr>
          <p:cNvPr id="3" name="2 İçerik Yer Tutucusu"/>
          <p:cNvSpPr>
            <a:spLocks noGrp="1"/>
          </p:cNvSpPr>
          <p:nvPr>
            <p:ph idx="1"/>
          </p:nvPr>
        </p:nvSpPr>
        <p:spPr>
          <a:xfrm>
            <a:off x="457200" y="1628800"/>
            <a:ext cx="8229600" cy="4695800"/>
          </a:xfrm>
        </p:spPr>
        <p:txBody>
          <a:bodyPr>
            <a:normAutofit/>
          </a:bodyPr>
          <a:lstStyle/>
          <a:p>
            <a:pPr algn="just"/>
            <a:r>
              <a:rPr lang="tr-TR" altLang="tr-TR" sz="2800" b="1" dirty="0">
                <a:latin typeface="Comic Sans MS" pitchFamily="66" charset="0"/>
              </a:rPr>
              <a:t>Başvuru, öğrencinin nakil şartlarını taşıması hâlinde naklen gidilmek istenilen okul müdürlüğüne e-Okul sistemi üzerinden iletilir. </a:t>
            </a:r>
          </a:p>
          <a:p>
            <a:pPr algn="just"/>
            <a:r>
              <a:rPr lang="tr-TR" altLang="tr-TR" sz="2800" b="1" dirty="0">
                <a:latin typeface="Comic Sans MS" pitchFamily="66" charset="0"/>
              </a:rPr>
              <a:t>Onay veya ret işlemi nakil istenilen okul müdürlüğünce e-Okul sistemi </a:t>
            </a:r>
            <a:r>
              <a:rPr lang="tr-TR" altLang="tr-TR" sz="2800" b="1" u="sng" dirty="0">
                <a:latin typeface="Comic Sans MS" pitchFamily="66" charset="0"/>
              </a:rPr>
              <a:t>üzerinden ayın son iş günü çalışma saatleri içerisinde gerçekleştirilir.</a:t>
            </a:r>
            <a:r>
              <a:rPr lang="tr-TR" altLang="tr-TR" sz="2800" b="1" dirty="0">
                <a:latin typeface="Comic Sans MS" pitchFamily="66" charset="0"/>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a:bodyPr>
          <a:lstStyle/>
          <a:p>
            <a:pPr algn="ctr"/>
            <a:r>
              <a:rPr lang="tr-TR" altLang="tr-TR" sz="4400" b="1" dirty="0">
                <a:solidFill>
                  <a:srgbClr val="FF0000"/>
                </a:solidFill>
                <a:latin typeface="Comic Sans MS" pitchFamily="66" charset="0"/>
              </a:rPr>
              <a:t>Okullar Arası Nakiller</a:t>
            </a:r>
            <a:endParaRPr lang="tr-TR" sz="4400" dirty="0"/>
          </a:p>
        </p:txBody>
      </p:sp>
      <p:sp>
        <p:nvSpPr>
          <p:cNvPr id="3" name="2 İçerik Yer Tutucusu"/>
          <p:cNvSpPr>
            <a:spLocks noGrp="1"/>
          </p:cNvSpPr>
          <p:nvPr>
            <p:ph idx="1"/>
          </p:nvPr>
        </p:nvSpPr>
        <p:spPr>
          <a:xfrm>
            <a:off x="457200" y="1700808"/>
            <a:ext cx="8229600" cy="4623792"/>
          </a:xfrm>
        </p:spPr>
        <p:txBody>
          <a:bodyPr/>
          <a:lstStyle/>
          <a:p>
            <a:pPr marL="0" indent="0" algn="just">
              <a:buNone/>
            </a:pPr>
            <a:r>
              <a:rPr lang="tr-TR" dirty="0"/>
              <a:t>(</a:t>
            </a:r>
            <a:r>
              <a:rPr lang="tr-TR" b="1" dirty="0"/>
              <a:t>1) Merkezi sınav puanıyla öğrenci alan okullara nakil ve geçişler; </a:t>
            </a:r>
          </a:p>
          <a:p>
            <a:pPr marL="0" indent="0" algn="just">
              <a:buNone/>
            </a:pPr>
            <a:r>
              <a:rPr lang="tr-TR" b="1" dirty="0"/>
              <a:t>a) Okul türlerinin her birinin kendi arasında her sınıf seviyesinde, </a:t>
            </a:r>
          </a:p>
          <a:p>
            <a:pPr marL="0" indent="0" algn="just">
              <a:buNone/>
            </a:pPr>
            <a:r>
              <a:rPr lang="tr-TR" b="1" dirty="0"/>
              <a:t>b) Fen liseleri, sosyal bilimler liseleri, merkezi sınav puanıyla öğrenci alan Anadolu liseleri ile Anadolu liselerinin birbirleri arasında her sınıf seviyesinde,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60648"/>
            <a:ext cx="8229600" cy="720080"/>
          </a:xfrm>
        </p:spPr>
        <p:txBody>
          <a:bodyPr>
            <a:normAutofit/>
          </a:bodyPr>
          <a:lstStyle/>
          <a:p>
            <a:pPr algn="ctr"/>
            <a:r>
              <a:rPr kumimoji="0" lang="tr-TR" altLang="tr-TR" sz="4400" b="1" i="0" u="none" strike="noStrike" kern="1200" cap="none" spc="0" normalizeH="0" baseline="0" noProof="0" dirty="0">
                <a:ln>
                  <a:noFill/>
                </a:ln>
                <a:solidFill>
                  <a:srgbClr val="FF0000"/>
                </a:solidFill>
                <a:effectLst/>
                <a:uLnTx/>
                <a:uFillTx/>
                <a:latin typeface="Comic Sans MS" pitchFamily="66" charset="0"/>
                <a:ea typeface="+mj-ea"/>
                <a:cs typeface="+mj-cs"/>
              </a:rPr>
              <a:t>Okullar Arası Nakiller</a:t>
            </a:r>
            <a:endParaRPr lang="tr-TR" dirty="0"/>
          </a:p>
        </p:txBody>
      </p:sp>
      <p:sp>
        <p:nvSpPr>
          <p:cNvPr id="3" name="İçerik Yer Tutucusu 2"/>
          <p:cNvSpPr>
            <a:spLocks noGrp="1"/>
          </p:cNvSpPr>
          <p:nvPr>
            <p:ph idx="1"/>
          </p:nvPr>
        </p:nvSpPr>
        <p:spPr>
          <a:xfrm>
            <a:off x="457200" y="1052736"/>
            <a:ext cx="8229600" cy="5271864"/>
          </a:xfrm>
        </p:spPr>
        <p:txBody>
          <a:bodyPr>
            <a:normAutofit fontScale="92500"/>
          </a:bodyPr>
          <a:lstStyle/>
          <a:p>
            <a:pPr marL="0" indent="0" algn="just">
              <a:buNone/>
            </a:pPr>
            <a:r>
              <a:rPr lang="tr-TR" b="1" dirty="0"/>
              <a:t>e) </a:t>
            </a:r>
            <a:r>
              <a:rPr lang="tr-TR" b="1" u="sng" dirty="0"/>
              <a:t>Mesleki ve teknik ortaöğretim kurumlarının Anadolu teknik programlarında ve merkezi sınav puanıyla öğrenci alan Anadolu meslek programı alan ve dallarına</a:t>
            </a:r>
            <a:r>
              <a:rPr lang="tr-TR" b="1" dirty="0"/>
              <a:t> alan/dal bulunmak kaydıyla kendi arasında her sınıf seviyesinde sürekli, alan/dal bulunmaması hâlinde; alan değiştirerek 9 uncu sınıfın birinci dönem sonuna kadar, alan/dal değiştirerek 10 uncu sınıfın birinci dönem sonuna kadar, 10 uncu sınıftan bir üst sınıfa geçen öğrencinin alan/dal değiştirmek istemesi durumunda 9 uncu sınıf meslek derslerinden sorumlu, 10 uncu sınıf meslek derslerinden yaz döneminde yapılacak telafi eğitiminden başarılı olmak kaydıyla eylül ayının sonuna kadar geçiş yapabilir, </a:t>
            </a:r>
          </a:p>
        </p:txBody>
      </p:sp>
    </p:spTree>
    <p:extLst>
      <p:ext uri="{BB962C8B-B14F-4D97-AF65-F5344CB8AC3E}">
        <p14:creationId xmlns:p14="http://schemas.microsoft.com/office/powerpoint/2010/main" val="4122113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a:bodyPr>
          <a:lstStyle/>
          <a:p>
            <a:pPr algn="ctr"/>
            <a:r>
              <a:rPr lang="tr-TR" altLang="tr-TR" sz="4000" b="1" dirty="0">
                <a:solidFill>
                  <a:srgbClr val="FF0000"/>
                </a:solidFill>
                <a:latin typeface="Comic Sans MS" pitchFamily="66" charset="0"/>
              </a:rPr>
              <a:t>SINIF GEÇME</a:t>
            </a:r>
            <a:endParaRPr lang="tr-TR" sz="4000" b="1" dirty="0"/>
          </a:p>
        </p:txBody>
      </p:sp>
      <p:sp>
        <p:nvSpPr>
          <p:cNvPr id="3" name="2 İçerik Yer Tutucusu"/>
          <p:cNvSpPr>
            <a:spLocks noGrp="1"/>
          </p:cNvSpPr>
          <p:nvPr>
            <p:ph idx="1"/>
          </p:nvPr>
        </p:nvSpPr>
        <p:spPr>
          <a:xfrm>
            <a:off x="457200" y="1556792"/>
            <a:ext cx="8229600" cy="4767808"/>
          </a:xfrm>
        </p:spPr>
        <p:txBody>
          <a:bodyPr/>
          <a:lstStyle/>
          <a:p>
            <a:pPr algn="just">
              <a:buFont typeface="Wingdings" pitchFamily="2" charset="2"/>
              <a:buNone/>
              <a:defRPr/>
            </a:pPr>
            <a:r>
              <a:rPr lang="tr-TR" sz="2800" dirty="0">
                <a:latin typeface="Comic Sans MS" pitchFamily="66" charset="0"/>
              </a:rPr>
              <a:t>   </a:t>
            </a:r>
            <a:r>
              <a:rPr lang="tr-TR" sz="2800" b="1" dirty="0">
                <a:latin typeface="Comic Sans MS" pitchFamily="66" charset="0"/>
              </a:rPr>
              <a:t>Öğrenci başarısını ölçme ve değerlendirmede 100’lük puan sistemi kullanılır.</a:t>
            </a:r>
          </a:p>
          <a:p>
            <a:pPr algn="just">
              <a:buFont typeface="Wingdings" pitchFamily="2" charset="2"/>
              <a:buNone/>
              <a:defRPr/>
            </a:pPr>
            <a:r>
              <a:rPr lang="tr-TR" sz="2800" b="1" dirty="0">
                <a:latin typeface="Comic Sans MS" pitchFamily="66" charset="0"/>
              </a:rPr>
              <a:t>   Sınav, performans ve projeler </a:t>
            </a:r>
            <a:r>
              <a:rPr lang="pl-PL" sz="2800" b="1" dirty="0">
                <a:latin typeface="Comic Sans MS" pitchFamily="66" charset="0"/>
              </a:rPr>
              <a:t>ile uygulamalar, 100 tam puan</a:t>
            </a:r>
            <a:r>
              <a:rPr lang="tr-TR" sz="2800" b="1" dirty="0">
                <a:latin typeface="Comic Sans MS" pitchFamily="66" charset="0"/>
              </a:rPr>
              <a:t> üzerinden değerlendirilir.</a:t>
            </a:r>
          </a:p>
          <a:p>
            <a:pPr algn="just">
              <a:buFont typeface="Wingdings" pitchFamily="2" charset="2"/>
              <a:buNone/>
              <a:defRPr/>
            </a:pPr>
            <a:r>
              <a:rPr lang="tr-TR" sz="2800" b="1" dirty="0">
                <a:latin typeface="Comic Sans MS" pitchFamily="66" charset="0"/>
              </a:rPr>
              <a:t>   Değerlendirme sonuçları, not çizelgelerine puan olarak yazılır</a:t>
            </a:r>
            <a:endParaRPr lang="tr-TR" sz="2800" b="1" dirty="0">
              <a:solidFill>
                <a:srgbClr val="000000"/>
              </a:solidFill>
              <a:effectLst>
                <a:outerShdw blurRad="38100" dist="38100" dir="2700000" algn="tl">
                  <a:srgbClr val="C0C0C0"/>
                </a:outerShdw>
              </a:effectLst>
              <a:latin typeface="Comic Sans MS" pitchFamily="66" charset="0"/>
            </a:endParaRP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Autofit/>
          </a:bodyPr>
          <a:lstStyle/>
          <a:p>
            <a:pPr algn="ctr"/>
            <a:r>
              <a:rPr lang="tr-TR" sz="5400" b="1" dirty="0">
                <a:solidFill>
                  <a:srgbClr val="FF0000"/>
                </a:solidFill>
              </a:rPr>
              <a:t>Not Sistemi</a:t>
            </a:r>
          </a:p>
        </p:txBody>
      </p:sp>
      <p:sp>
        <p:nvSpPr>
          <p:cNvPr id="3" name="2 İçerik Yer Tutucusu"/>
          <p:cNvSpPr>
            <a:spLocks noGrp="1"/>
          </p:cNvSpPr>
          <p:nvPr>
            <p:ph idx="1"/>
          </p:nvPr>
        </p:nvSpPr>
        <p:spPr>
          <a:xfrm>
            <a:off x="457200" y="1772816"/>
            <a:ext cx="8229600" cy="4551784"/>
          </a:xfrm>
        </p:spPr>
        <p:txBody>
          <a:bodyPr/>
          <a:lstStyle/>
          <a:p>
            <a:pPr>
              <a:buFont typeface="Wingdings" pitchFamily="2" charset="2"/>
              <a:buNone/>
              <a:defRPr/>
            </a:pPr>
            <a:r>
              <a:rPr lang="tr-TR" b="1" dirty="0">
                <a:latin typeface="Comic Sans MS" pitchFamily="66" charset="0"/>
              </a:rPr>
              <a:t>    Puan değerleri ve dereceleri aşağıdaki</a:t>
            </a:r>
          </a:p>
          <a:p>
            <a:pPr marL="0" indent="0">
              <a:buFont typeface="Wingdings" pitchFamily="2" charset="2"/>
              <a:buNone/>
              <a:defRPr/>
            </a:pPr>
            <a:r>
              <a:rPr lang="tr-TR" b="1" dirty="0">
                <a:latin typeface="Comic Sans MS" pitchFamily="66" charset="0"/>
              </a:rPr>
              <a:t>gibidir.</a:t>
            </a:r>
          </a:p>
          <a:p>
            <a:pPr>
              <a:buFont typeface="Wingdings" pitchFamily="2" charset="2"/>
              <a:buNone/>
              <a:defRPr/>
            </a:pPr>
            <a:r>
              <a:rPr lang="tr-TR" b="1" dirty="0">
                <a:latin typeface="Comic Sans MS" pitchFamily="66" charset="0"/>
              </a:rPr>
              <a:t>     Puan        Derece</a:t>
            </a:r>
          </a:p>
          <a:p>
            <a:pPr>
              <a:buFont typeface="Wingdings" pitchFamily="2" charset="2"/>
              <a:buNone/>
              <a:defRPr/>
            </a:pPr>
            <a:r>
              <a:rPr lang="tr-TR" b="1" dirty="0">
                <a:latin typeface="Comic Sans MS" pitchFamily="66" charset="0"/>
              </a:rPr>
              <a:t>    85,00-100: Pekiyi</a:t>
            </a:r>
          </a:p>
          <a:p>
            <a:pPr>
              <a:buFont typeface="Wingdings" pitchFamily="2" charset="2"/>
              <a:buNone/>
              <a:defRPr/>
            </a:pPr>
            <a:r>
              <a:rPr lang="tr-TR" b="1" dirty="0">
                <a:latin typeface="Comic Sans MS" pitchFamily="66" charset="0"/>
              </a:rPr>
              <a:t>    70,00-84,99: İyi</a:t>
            </a:r>
          </a:p>
          <a:p>
            <a:pPr>
              <a:buFont typeface="Wingdings" pitchFamily="2" charset="2"/>
              <a:buNone/>
              <a:defRPr/>
            </a:pPr>
            <a:r>
              <a:rPr lang="tr-TR" b="1" dirty="0">
                <a:latin typeface="Comic Sans MS" pitchFamily="66" charset="0"/>
              </a:rPr>
              <a:t>    60,00-69,99: Orta</a:t>
            </a:r>
          </a:p>
          <a:p>
            <a:pPr>
              <a:buFont typeface="Wingdings" pitchFamily="2" charset="2"/>
              <a:buNone/>
              <a:defRPr/>
            </a:pPr>
            <a:r>
              <a:rPr lang="tr-TR" b="1" dirty="0">
                <a:latin typeface="Comic Sans MS" pitchFamily="66" charset="0"/>
              </a:rPr>
              <a:t>    50,00-59,99: Geçer </a:t>
            </a:r>
          </a:p>
          <a:p>
            <a:pPr>
              <a:buFont typeface="Wingdings" pitchFamily="2" charset="2"/>
              <a:buNone/>
              <a:defRPr/>
            </a:pPr>
            <a:r>
              <a:rPr lang="tr-TR" b="1" dirty="0">
                <a:latin typeface="Comic Sans MS" pitchFamily="66" charset="0"/>
              </a:rPr>
              <a:t>    0-49,99: Geçmez</a:t>
            </a:r>
            <a:endParaRPr lang="tr-TR" b="1" dirty="0">
              <a:solidFill>
                <a:srgbClr val="000000"/>
              </a:solidFill>
              <a:effectLst>
                <a:outerShdw blurRad="38100" dist="38100" dir="2700000" algn="tl">
                  <a:srgbClr val="C0C0C0"/>
                </a:outerShdw>
              </a:effectLst>
              <a:latin typeface="Comic Sans MS" pitchFamily="66" charset="0"/>
            </a:endParaRP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33400"/>
            <a:ext cx="8229600" cy="807368"/>
          </a:xfrm>
        </p:spPr>
        <p:txBody>
          <a:bodyPr>
            <a:normAutofit/>
          </a:bodyPr>
          <a:lstStyle/>
          <a:p>
            <a:pPr algn="ctr"/>
            <a:r>
              <a:rPr lang="tr-TR" sz="4400" dirty="0">
                <a:solidFill>
                  <a:srgbClr val="FF0000"/>
                </a:solidFill>
                <a:latin typeface="Comic Sans MS" pitchFamily="66" charset="0"/>
              </a:rPr>
              <a:t>Takdir - Teşekkür</a:t>
            </a:r>
            <a:endParaRPr lang="tr-TR" sz="4400" dirty="0"/>
          </a:p>
        </p:txBody>
      </p:sp>
      <p:sp>
        <p:nvSpPr>
          <p:cNvPr id="3" name="2 İçerik Yer Tutucusu"/>
          <p:cNvSpPr>
            <a:spLocks noGrp="1"/>
          </p:cNvSpPr>
          <p:nvPr>
            <p:ph idx="1"/>
          </p:nvPr>
        </p:nvSpPr>
        <p:spPr>
          <a:xfrm>
            <a:off x="457200" y="1484784"/>
            <a:ext cx="8229600" cy="4839816"/>
          </a:xfrm>
        </p:spPr>
        <p:txBody>
          <a:bodyPr>
            <a:normAutofit fontScale="85000" lnSpcReduction="10000"/>
          </a:bodyPr>
          <a:lstStyle/>
          <a:p>
            <a:pPr>
              <a:buFont typeface="Wingdings" pitchFamily="2" charset="2"/>
              <a:buNone/>
              <a:defRPr/>
            </a:pPr>
            <a:r>
              <a:rPr lang="tr-TR" sz="2800" b="1" dirty="0">
                <a:latin typeface="Comic Sans MS" pitchFamily="66" charset="0"/>
              </a:rPr>
              <a:t>Öğrenci ödül ve disiplin kurulu, derslerdeki gayret</a:t>
            </a:r>
          </a:p>
          <a:p>
            <a:pPr marL="0" indent="0">
              <a:buFont typeface="Wingdings" pitchFamily="2" charset="2"/>
              <a:buNone/>
              <a:defRPr/>
            </a:pPr>
            <a:r>
              <a:rPr lang="tr-TR" sz="2800" b="1" dirty="0">
                <a:latin typeface="Comic Sans MS" pitchFamily="66" charset="0"/>
              </a:rPr>
              <a:t>ve başarılarıyla üstünlük gösteren, tüm derslerden</a:t>
            </a:r>
          </a:p>
          <a:p>
            <a:pPr marL="0" indent="0">
              <a:buFont typeface="Wingdings" pitchFamily="2" charset="2"/>
              <a:buNone/>
              <a:defRPr/>
            </a:pPr>
            <a:r>
              <a:rPr lang="tr-TR" sz="2800" b="1" dirty="0">
                <a:latin typeface="Comic Sans MS" pitchFamily="66" charset="0"/>
              </a:rPr>
              <a:t>başarılı olan, dönem puanlarının ağırlıklı ortalaması</a:t>
            </a:r>
          </a:p>
          <a:p>
            <a:pPr marL="0" indent="0">
              <a:buFont typeface="Wingdings" pitchFamily="2" charset="2"/>
              <a:buNone/>
              <a:defRPr/>
            </a:pPr>
            <a:r>
              <a:rPr lang="tr-TR" sz="2800" b="1" dirty="0">
                <a:latin typeface="Comic Sans MS" pitchFamily="66" charset="0"/>
              </a:rPr>
              <a:t>70.00 den aşağı olmayan ve davranış puanı yüz olan</a:t>
            </a:r>
          </a:p>
          <a:p>
            <a:pPr>
              <a:buFont typeface="Wingdings" pitchFamily="2" charset="2"/>
              <a:buNone/>
              <a:defRPr/>
            </a:pPr>
            <a:r>
              <a:rPr lang="tr-TR" sz="2800" b="1" dirty="0">
                <a:latin typeface="Comic Sans MS" pitchFamily="66" charset="0"/>
              </a:rPr>
              <a:t>Öğrencilerden;</a:t>
            </a:r>
          </a:p>
          <a:p>
            <a:pPr>
              <a:buFont typeface="Wingdings" pitchFamily="2" charset="2"/>
              <a:buNone/>
              <a:defRPr/>
            </a:pPr>
            <a:r>
              <a:rPr lang="tr-TR" sz="2800" b="1" dirty="0">
                <a:latin typeface="Comic Sans MS" pitchFamily="66" charset="0"/>
              </a:rPr>
              <a:t>a) 70.00-84.99 arasındakileri Teşekkür belgesi,</a:t>
            </a:r>
          </a:p>
          <a:p>
            <a:pPr>
              <a:buFont typeface="Wingdings" pitchFamily="2" charset="2"/>
              <a:buNone/>
              <a:defRPr/>
            </a:pPr>
            <a:r>
              <a:rPr lang="tr-TR" sz="2800" b="1" dirty="0">
                <a:latin typeface="Comic Sans MS" pitchFamily="66" charset="0"/>
              </a:rPr>
              <a:t>b) 85.00 ve daha yukarı olanları Takdir belgesi ile</a:t>
            </a:r>
          </a:p>
          <a:p>
            <a:pPr marL="0" indent="0">
              <a:buFont typeface="Wingdings" pitchFamily="2" charset="2"/>
              <a:buNone/>
              <a:defRPr/>
            </a:pPr>
            <a:r>
              <a:rPr lang="tr-TR" sz="2800" b="1" dirty="0">
                <a:latin typeface="Comic Sans MS" pitchFamily="66" charset="0"/>
              </a:rPr>
              <a:t>ödüllendirir.</a:t>
            </a:r>
          </a:p>
          <a:p>
            <a:pPr marL="0" indent="0">
              <a:buNone/>
            </a:pPr>
            <a:r>
              <a:rPr lang="tr-TR" sz="2800" b="1" dirty="0">
                <a:latin typeface="Comic Sans MS" panose="030F0702030302020204" pitchFamily="66" charset="0"/>
              </a:rPr>
              <a:t>c) Ortaöğrenim süresince en az üç öğretim yılının bütün döneminde takdir belgesi alanları üstün başarı belgesi ile ödüllendirir.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515D76-A120-0946-1D4E-D702772207B7}"/>
              </a:ext>
            </a:extLst>
          </p:cNvPr>
          <p:cNvSpPr>
            <a:spLocks noGrp="1"/>
          </p:cNvSpPr>
          <p:nvPr>
            <p:ph type="title"/>
          </p:nvPr>
        </p:nvSpPr>
        <p:spPr>
          <a:xfrm>
            <a:off x="457200" y="404664"/>
            <a:ext cx="8229600" cy="864096"/>
          </a:xfrm>
        </p:spPr>
        <p:txBody>
          <a:bodyPr>
            <a:normAutofit/>
          </a:bodyPr>
          <a:lstStyle/>
          <a:p>
            <a:r>
              <a:rPr kumimoji="0" lang="tr-TR" sz="3600" b="1" i="0" u="none" strike="noStrike" kern="1200" cap="none" spc="0" normalizeH="0" baseline="0" noProof="0" dirty="0">
                <a:ln>
                  <a:noFill/>
                </a:ln>
                <a:solidFill>
                  <a:srgbClr val="FF0000"/>
                </a:solidFill>
                <a:effectLst/>
                <a:uLnTx/>
                <a:uFillTx/>
                <a:latin typeface="Constantia"/>
                <a:ea typeface="+mn-ea"/>
                <a:cs typeface="+mn-cs"/>
              </a:rPr>
              <a:t>Onur belgesi ile ödüllendirme</a:t>
            </a:r>
            <a:endParaRPr lang="tr-TR" sz="3600" b="1" dirty="0">
              <a:solidFill>
                <a:srgbClr val="FF0000"/>
              </a:solidFill>
            </a:endParaRPr>
          </a:p>
        </p:txBody>
      </p:sp>
      <p:sp>
        <p:nvSpPr>
          <p:cNvPr id="3" name="İçerik Yer Tutucusu 2">
            <a:extLst>
              <a:ext uri="{FF2B5EF4-FFF2-40B4-BE49-F238E27FC236}">
                <a16:creationId xmlns:a16="http://schemas.microsoft.com/office/drawing/2014/main" id="{5881A779-95AB-D308-C420-582D10D403C7}"/>
              </a:ext>
            </a:extLst>
          </p:cNvPr>
          <p:cNvSpPr>
            <a:spLocks noGrp="1"/>
          </p:cNvSpPr>
          <p:nvPr>
            <p:ph idx="1"/>
          </p:nvPr>
        </p:nvSpPr>
        <p:spPr>
          <a:xfrm>
            <a:off x="457200" y="1412776"/>
            <a:ext cx="8229600" cy="4911824"/>
          </a:xfrm>
        </p:spPr>
        <p:txBody>
          <a:bodyPr>
            <a:normAutofit fontScale="85000" lnSpcReduction="20000"/>
          </a:bodyPr>
          <a:lstStyle/>
          <a:p>
            <a:pPr marL="0" indent="0" algn="just">
              <a:buNone/>
            </a:pPr>
            <a:r>
              <a:rPr lang="tr-TR" b="1" dirty="0"/>
              <a:t>(1)Okul öğrenci ödül ve disiplin kurulu puan şartına bağlı kalmadan; </a:t>
            </a:r>
          </a:p>
          <a:p>
            <a:pPr marL="0" indent="0" algn="just">
              <a:buNone/>
            </a:pPr>
            <a:r>
              <a:rPr lang="tr-TR" b="1" dirty="0"/>
              <a:t>(a)Türkçeyi doğru, güzel ve etkili kullanarak örnek olmak, </a:t>
            </a:r>
          </a:p>
          <a:p>
            <a:pPr marL="0" indent="0" algn="just">
              <a:buNone/>
            </a:pPr>
            <a:r>
              <a:rPr lang="tr-TR" b="1" dirty="0"/>
              <a:t>b) Bilimsel projelerle sosyal etkinliklere katılmak, bu çalışmalarda liderlik yapmak, yapılan etkinliklerde eğitime katkıda bulunmak ve üstün başarı göstermek, </a:t>
            </a:r>
          </a:p>
          <a:p>
            <a:pPr marL="0" indent="0" algn="just">
              <a:buNone/>
            </a:pPr>
            <a:r>
              <a:rPr lang="tr-TR" b="1" dirty="0"/>
              <a:t>c) Okul araç-gereç ve donanımlarıyla çevreyi koruma ve gözetmede davranışlarıyla örnek olmak,</a:t>
            </a:r>
          </a:p>
          <a:p>
            <a:pPr marL="0" indent="0" algn="just">
              <a:buNone/>
            </a:pPr>
            <a:r>
              <a:rPr lang="tr-TR" b="1" dirty="0"/>
              <a:t> ç) Görgü kurallarına uymada ve insan ilişkilerinde örnek olmak, </a:t>
            </a:r>
          </a:p>
          <a:p>
            <a:pPr marL="0" indent="0" algn="just">
              <a:buNone/>
            </a:pPr>
            <a:r>
              <a:rPr lang="tr-TR" b="1" dirty="0"/>
              <a:t>d) Trafik kurallarına uymada örnek davranışlar sergilemek,</a:t>
            </a:r>
          </a:p>
          <a:p>
            <a:pPr marL="0" indent="0" algn="just">
              <a:buNone/>
            </a:pPr>
            <a:r>
              <a:rPr lang="tr-TR" b="1" dirty="0"/>
              <a:t>e) Bilişim araçlarını kullanmada iyi örnek olacak davranışlar sergilemek, </a:t>
            </a:r>
          </a:p>
          <a:p>
            <a:pPr marL="0" indent="0" algn="just">
              <a:buNone/>
            </a:pPr>
            <a:r>
              <a:rPr lang="tr-TR" b="1" dirty="0"/>
              <a:t>f) Okula ve derslere düzenli olarak gelmek, bu yönde arkadaşlarına iyi örnek olmak, </a:t>
            </a:r>
          </a:p>
        </p:txBody>
      </p:sp>
    </p:spTree>
    <p:extLst>
      <p:ext uri="{BB962C8B-B14F-4D97-AF65-F5344CB8AC3E}">
        <p14:creationId xmlns:p14="http://schemas.microsoft.com/office/powerpoint/2010/main" val="41089918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A5DDD8-E3B6-5CD2-0E42-0D7CFD8C92ED}"/>
              </a:ext>
            </a:extLst>
          </p:cNvPr>
          <p:cNvSpPr>
            <a:spLocks noGrp="1"/>
          </p:cNvSpPr>
          <p:nvPr>
            <p:ph type="title"/>
          </p:nvPr>
        </p:nvSpPr>
        <p:spPr>
          <a:xfrm>
            <a:off x="457200" y="533400"/>
            <a:ext cx="8229600" cy="807368"/>
          </a:xfrm>
        </p:spPr>
        <p:txBody>
          <a:bodyPr/>
          <a:lstStyle/>
          <a:p>
            <a:r>
              <a:rPr kumimoji="0" lang="tr-TR" sz="3600" b="1" i="0" u="none" strike="noStrike" kern="1200" cap="none" spc="0" normalizeH="0" baseline="0" noProof="0" dirty="0">
                <a:ln>
                  <a:noFill/>
                </a:ln>
                <a:solidFill>
                  <a:srgbClr val="FF0000"/>
                </a:solidFill>
                <a:effectLst/>
                <a:uLnTx/>
                <a:uFillTx/>
                <a:latin typeface="Constantia"/>
                <a:ea typeface="+mj-ea"/>
                <a:cs typeface="+mj-cs"/>
              </a:rPr>
              <a:t>Onur belgesi ile ödüllendirme</a:t>
            </a:r>
            <a:endParaRPr lang="tr-TR" dirty="0"/>
          </a:p>
        </p:txBody>
      </p:sp>
      <p:sp>
        <p:nvSpPr>
          <p:cNvPr id="3" name="İçerik Yer Tutucusu 2">
            <a:extLst>
              <a:ext uri="{FF2B5EF4-FFF2-40B4-BE49-F238E27FC236}">
                <a16:creationId xmlns:a16="http://schemas.microsoft.com/office/drawing/2014/main" id="{A085326C-0A51-0321-62AE-B606C242599F}"/>
              </a:ext>
            </a:extLst>
          </p:cNvPr>
          <p:cNvSpPr>
            <a:spLocks noGrp="1"/>
          </p:cNvSpPr>
          <p:nvPr>
            <p:ph idx="1"/>
          </p:nvPr>
        </p:nvSpPr>
        <p:spPr>
          <a:xfrm>
            <a:off x="457200" y="1484784"/>
            <a:ext cx="8229600" cy="4839816"/>
          </a:xfrm>
        </p:spPr>
        <p:txBody>
          <a:bodyPr>
            <a:normAutofit fontScale="85000" lnSpcReduction="10000"/>
          </a:bodyPr>
          <a:lstStyle/>
          <a:p>
            <a:pPr marL="0" indent="0">
              <a:buNone/>
            </a:pPr>
            <a:r>
              <a:rPr lang="tr-TR" b="1" dirty="0"/>
              <a:t>g) Zorunlu göç mağdurları, mülteci ve sığınmacılar, gazi ve şehit yakınları, doğal afetlerden etkilenenler, yaşlı, yetim, öksüz, güçsüz, engelli ve benzeri durumda olanlar ile diğer yardıma ihtiyaç duyanlara yönelik yürütülen sosyal sorumluluk programı kapsamındaki çalışmalarda görev almak, </a:t>
            </a:r>
          </a:p>
          <a:p>
            <a:pPr marL="0" indent="0">
              <a:buNone/>
            </a:pPr>
            <a:r>
              <a:rPr lang="tr-TR" b="1" dirty="0"/>
              <a:t>ğ) Alınan sağlık ve güvenlik tedbirlerine uyarak konuyla ilgili örnek davranışlar sergilemek gibi davranışlardan örnek oluşturacak bir ya da birkaçını gösteren davranış puanı indirilmemiş öğrencileri; öğretim yılı içinde herhangi bir ödül alıp almadığına bakılmaksızın öğrenci, öğretmen veya okul yönetiminin teklifi, onur kurulunun uygun görüşü doğrultusunda onur belgesiyle ödüllendirir. Bir öğretim yılı içinde iki ve daha fazla onur belgesi alan öğrencilere okulun onur listesinde yer verilir.</a:t>
            </a:r>
          </a:p>
        </p:txBody>
      </p:sp>
    </p:spTree>
    <p:extLst>
      <p:ext uri="{BB962C8B-B14F-4D97-AF65-F5344CB8AC3E}">
        <p14:creationId xmlns:p14="http://schemas.microsoft.com/office/powerpoint/2010/main" val="18885111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329663-74E5-BC96-ED90-78CE1E78B652}"/>
              </a:ext>
            </a:extLst>
          </p:cNvPr>
          <p:cNvSpPr>
            <a:spLocks noGrp="1"/>
          </p:cNvSpPr>
          <p:nvPr>
            <p:ph type="title"/>
          </p:nvPr>
        </p:nvSpPr>
        <p:spPr/>
        <p:txBody>
          <a:bodyPr>
            <a:normAutofit/>
          </a:bodyPr>
          <a:lstStyle/>
          <a:p>
            <a:r>
              <a:rPr kumimoji="0" lang="tr-TR" sz="3200" b="1" i="0" u="none" strike="noStrike" kern="1200" cap="none" spc="0" normalizeH="0" baseline="0" noProof="0" dirty="0">
                <a:ln>
                  <a:noFill/>
                </a:ln>
                <a:solidFill>
                  <a:srgbClr val="FF0000"/>
                </a:solidFill>
                <a:effectLst/>
                <a:uLnTx/>
                <a:uFillTx/>
                <a:latin typeface="Constantia"/>
                <a:ea typeface="+mn-ea"/>
                <a:cs typeface="+mn-cs"/>
              </a:rPr>
              <a:t>Ödül takdirinde dikkat edilecek hususlar ve ödüllerin verilmesi</a:t>
            </a:r>
            <a:endParaRPr lang="tr-TR" sz="3200" b="1" dirty="0">
              <a:solidFill>
                <a:srgbClr val="FF0000"/>
              </a:solidFill>
            </a:endParaRPr>
          </a:p>
        </p:txBody>
      </p:sp>
      <p:sp>
        <p:nvSpPr>
          <p:cNvPr id="3" name="İçerik Yer Tutucusu 2">
            <a:extLst>
              <a:ext uri="{FF2B5EF4-FFF2-40B4-BE49-F238E27FC236}">
                <a16:creationId xmlns:a16="http://schemas.microsoft.com/office/drawing/2014/main" id="{0CE843C9-3F07-CA05-A757-104CBFA53D03}"/>
              </a:ext>
            </a:extLst>
          </p:cNvPr>
          <p:cNvSpPr>
            <a:spLocks noGrp="1"/>
          </p:cNvSpPr>
          <p:nvPr>
            <p:ph idx="1"/>
          </p:nvPr>
        </p:nvSpPr>
        <p:spPr/>
        <p:txBody>
          <a:bodyPr/>
          <a:lstStyle/>
          <a:p>
            <a:pPr marL="0" indent="0">
              <a:buNone/>
            </a:pPr>
            <a:r>
              <a:rPr lang="tr-TR" b="1" dirty="0"/>
              <a:t>Ödül takdir edilirken öğrencinin; </a:t>
            </a:r>
          </a:p>
          <a:p>
            <a:pPr marL="0" indent="0">
              <a:buNone/>
            </a:pPr>
            <a:r>
              <a:rPr lang="tr-TR" b="1" dirty="0"/>
              <a:t>a) Okul içindeki ve dışındaki genel durumu, </a:t>
            </a:r>
          </a:p>
          <a:p>
            <a:pPr marL="0" indent="0">
              <a:buNone/>
            </a:pPr>
            <a:r>
              <a:rPr lang="tr-TR" b="1" dirty="0"/>
              <a:t>b) Ders ve ders dışı faaliyetlerdeki başarısı, </a:t>
            </a:r>
          </a:p>
          <a:p>
            <a:pPr marL="0" indent="0">
              <a:buNone/>
            </a:pPr>
            <a:r>
              <a:rPr lang="tr-TR" b="1" dirty="0"/>
              <a:t>c) Davranışının niteliği, önemi ve çevresine örnek olup olmadığı gibi hususlar göz önünde bulundurulur.</a:t>
            </a:r>
          </a:p>
        </p:txBody>
      </p:sp>
    </p:spTree>
    <p:extLst>
      <p:ext uri="{BB962C8B-B14F-4D97-AF65-F5344CB8AC3E}">
        <p14:creationId xmlns:p14="http://schemas.microsoft.com/office/powerpoint/2010/main" val="23993273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altLang="tr-TR" sz="5400" b="1" dirty="0">
                <a:solidFill>
                  <a:srgbClr val="FF0000"/>
                </a:solidFill>
                <a:latin typeface="Comic Sans MS" pitchFamily="66" charset="0"/>
              </a:rPr>
              <a:t>Mezuniyet Puanı</a:t>
            </a:r>
            <a:endParaRPr lang="tr-TR" dirty="0"/>
          </a:p>
        </p:txBody>
      </p:sp>
      <p:sp>
        <p:nvSpPr>
          <p:cNvPr id="3" name="2 İçerik Yer Tutucusu"/>
          <p:cNvSpPr>
            <a:spLocks noGrp="1"/>
          </p:cNvSpPr>
          <p:nvPr>
            <p:ph idx="1"/>
          </p:nvPr>
        </p:nvSpPr>
        <p:spPr/>
        <p:txBody>
          <a:bodyPr>
            <a:normAutofit/>
          </a:bodyPr>
          <a:lstStyle/>
          <a:p>
            <a:pPr algn="just"/>
            <a:r>
              <a:rPr lang="tr-TR" altLang="tr-TR" sz="3200" b="1" dirty="0">
                <a:latin typeface="Comic Sans MS" pitchFamily="66" charset="0"/>
              </a:rPr>
              <a:t>Mezuniyet puanı; dokuz, on, on bir ve on ikinci sınıfların yılsonu başarı puanlarının aritmetik ortalamasıdır. Mezuniyet puanı hesaplanırken bölme işlemi, virgülden sonra dört basamak yürütülür. </a:t>
            </a:r>
            <a:endParaRPr lang="tr-TR"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altLang="tr-TR" sz="4000" b="1" dirty="0">
                <a:solidFill>
                  <a:srgbClr val="FF0000"/>
                </a:solidFill>
                <a:effectLst>
                  <a:outerShdw blurRad="38100" dist="38100" dir="2700000" algn="tl">
                    <a:srgbClr val="C0C0C0"/>
                  </a:outerShdw>
                </a:effectLst>
                <a:latin typeface="Comic Sans MS" pitchFamily="66" charset="0"/>
                <a:cs typeface="Times New Roman" charset="0"/>
              </a:rPr>
              <a:t>ZAMAN ÇİZELGESİ</a:t>
            </a:r>
            <a:endParaRPr lang="tr-TR" sz="4000" dirty="0"/>
          </a:p>
        </p:txBody>
      </p:sp>
      <p:sp>
        <p:nvSpPr>
          <p:cNvPr id="3" name="İçerik Yer Tutucusu 2"/>
          <p:cNvSpPr>
            <a:spLocks noGrp="1"/>
          </p:cNvSpPr>
          <p:nvPr>
            <p:ph idx="1"/>
          </p:nvPr>
        </p:nvSpPr>
        <p:spPr/>
        <p:txBody>
          <a:bodyPr/>
          <a:lstStyle/>
          <a:p>
            <a:pPr marL="12700" indent="-12700">
              <a:buNone/>
              <a:defRPr/>
            </a:pPr>
            <a:r>
              <a:rPr lang="tr-TR" b="1" dirty="0">
                <a:solidFill>
                  <a:srgbClr val="000000"/>
                </a:solidFill>
                <a:effectLst>
                  <a:outerShdw blurRad="38100" dist="38100" dir="2700000" algn="tl">
                    <a:srgbClr val="C0C0C0"/>
                  </a:outerShdw>
                </a:effectLst>
                <a:latin typeface="Comic Sans MS" pitchFamily="66" charset="0"/>
              </a:rPr>
              <a:t> Toplanma: 8.15</a:t>
            </a:r>
          </a:p>
          <a:p>
            <a:pPr marL="12700" indent="-12700">
              <a:buNone/>
              <a:defRPr/>
            </a:pPr>
            <a:r>
              <a:rPr lang="tr-TR" b="1" dirty="0">
                <a:solidFill>
                  <a:srgbClr val="000000"/>
                </a:solidFill>
                <a:effectLst>
                  <a:outerShdw blurRad="38100" dist="38100" dir="2700000" algn="tl">
                    <a:srgbClr val="C0C0C0"/>
                  </a:outerShdw>
                </a:effectLst>
                <a:latin typeface="Comic Sans MS" pitchFamily="66" charset="0"/>
              </a:rPr>
              <a:t> İlk Ders Başlangıç: </a:t>
            </a:r>
            <a:r>
              <a:rPr lang="tr-TR" altLang="tr-TR" b="1" dirty="0">
                <a:solidFill>
                  <a:srgbClr val="000000"/>
                </a:solidFill>
                <a:latin typeface="Comic Sans MS" pitchFamily="66" charset="0"/>
              </a:rPr>
              <a:t>8.30 </a:t>
            </a:r>
          </a:p>
          <a:p>
            <a:pPr marL="12700" indent="-12700">
              <a:buNone/>
              <a:defRPr/>
            </a:pPr>
            <a:r>
              <a:rPr lang="tr-TR" altLang="tr-TR" b="1" dirty="0">
                <a:solidFill>
                  <a:srgbClr val="000000"/>
                </a:solidFill>
                <a:latin typeface="Comic Sans MS" pitchFamily="66" charset="0"/>
              </a:rPr>
              <a:t> </a:t>
            </a:r>
          </a:p>
          <a:p>
            <a:pPr marL="12700" indent="-12700">
              <a:buNone/>
              <a:defRPr/>
            </a:pPr>
            <a:r>
              <a:rPr lang="tr-TR" altLang="tr-TR" b="1" dirty="0">
                <a:solidFill>
                  <a:srgbClr val="000000"/>
                </a:solidFill>
                <a:latin typeface="Comic Sans MS" pitchFamily="66" charset="0"/>
              </a:rPr>
              <a:t>Geç gelme birinci ders için belirlenen süre en fazla 5 dakikadır. Bu süreyi aşan öğrenciler yok yazılır ve devamsız gösterilir.  Sonraki derslere geç gelen öğrenci yok yazılır ve devamsızlıktan sayılır.</a:t>
            </a:r>
          </a:p>
          <a:p>
            <a:pPr marL="12700" indent="-12700">
              <a:buNone/>
              <a:defRPr/>
            </a:pPr>
            <a:endParaRPr lang="tr-TR" sz="3200" b="1" dirty="0">
              <a:solidFill>
                <a:srgbClr val="000000"/>
              </a:solidFill>
              <a:effectLst>
                <a:outerShdw blurRad="38100" dist="38100" dir="2700000" algn="tl">
                  <a:srgbClr val="C0C0C0"/>
                </a:outerShdw>
              </a:effectLst>
              <a:latin typeface="Comic Sans MS" pitchFamily="66" charset="0"/>
            </a:endParaRPr>
          </a:p>
          <a:p>
            <a:endParaRPr lang="tr-TR" dirty="0"/>
          </a:p>
        </p:txBody>
      </p:sp>
    </p:spTree>
    <p:extLst>
      <p:ext uri="{BB962C8B-B14F-4D97-AF65-F5344CB8AC3E}">
        <p14:creationId xmlns:p14="http://schemas.microsoft.com/office/powerpoint/2010/main" val="20981774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08688"/>
          </a:xfrm>
        </p:spPr>
        <p:txBody>
          <a:bodyPr>
            <a:normAutofit fontScale="90000"/>
          </a:bodyPr>
          <a:lstStyle/>
          <a:p>
            <a:pPr algn="ctr"/>
            <a:r>
              <a:rPr lang="tr-TR" altLang="tr-TR" sz="4400" b="1" dirty="0">
                <a:solidFill>
                  <a:srgbClr val="FF0000"/>
                </a:solidFill>
                <a:latin typeface="Comic Sans MS" pitchFamily="66" charset="0"/>
              </a:rPr>
              <a:t>Okul Birinciliği</a:t>
            </a:r>
            <a:endParaRPr lang="tr-TR" sz="4400" dirty="0"/>
          </a:p>
        </p:txBody>
      </p:sp>
      <p:sp>
        <p:nvSpPr>
          <p:cNvPr id="3" name="2 İçerik Yer Tutucusu"/>
          <p:cNvSpPr>
            <a:spLocks noGrp="1"/>
          </p:cNvSpPr>
          <p:nvPr>
            <p:ph idx="1"/>
          </p:nvPr>
        </p:nvSpPr>
        <p:spPr>
          <a:xfrm>
            <a:off x="457200" y="1484784"/>
            <a:ext cx="8229600" cy="4839816"/>
          </a:xfrm>
        </p:spPr>
        <p:txBody>
          <a:bodyPr>
            <a:normAutofit/>
          </a:bodyPr>
          <a:lstStyle/>
          <a:p>
            <a:pPr marL="0" indent="0" algn="just">
              <a:buNone/>
            </a:pPr>
            <a:r>
              <a:rPr lang="tr-TR" sz="3200" b="1" dirty="0"/>
              <a:t>Ders kesiminde, dört yıllık eğitim ve öğretim yılına ait mezuniyet puanı en yüksek olan öğrenci öğretmenler kurulunca okul birincisi olarak tespit edilir. </a:t>
            </a:r>
            <a:r>
              <a:rPr lang="tr-TR" sz="3200" b="1" dirty="0">
                <a:latin typeface="Comic Sans MS" panose="030F0702030302020204" pitchFamily="66" charset="0"/>
              </a:rPr>
              <a:t>Ancak mezun olduğu ders yılının tamamını bulunduğu okulda okumayan öğrenciler okul birincisi olamaz.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76672"/>
            <a:ext cx="8229600" cy="936104"/>
          </a:xfrm>
        </p:spPr>
        <p:txBody>
          <a:bodyPr>
            <a:normAutofit/>
          </a:bodyPr>
          <a:lstStyle/>
          <a:p>
            <a:pPr algn="ctr"/>
            <a:r>
              <a:rPr lang="tr-TR" altLang="tr-TR" sz="4400" b="1" dirty="0">
                <a:solidFill>
                  <a:srgbClr val="FF0000"/>
                </a:solidFill>
                <a:latin typeface="Comic Sans MS" pitchFamily="66" charset="0"/>
              </a:rPr>
              <a:t>Dönem Puanı</a:t>
            </a:r>
            <a:endParaRPr lang="tr-TR" sz="4400" dirty="0"/>
          </a:p>
        </p:txBody>
      </p:sp>
      <p:sp>
        <p:nvSpPr>
          <p:cNvPr id="3" name="2 İçerik Yer Tutucusu"/>
          <p:cNvSpPr>
            <a:spLocks noGrp="1"/>
          </p:cNvSpPr>
          <p:nvPr>
            <p:ph idx="1"/>
          </p:nvPr>
        </p:nvSpPr>
        <p:spPr>
          <a:xfrm>
            <a:off x="457200" y="1412776"/>
            <a:ext cx="8229600" cy="4911824"/>
          </a:xfrm>
        </p:spPr>
        <p:txBody>
          <a:bodyPr>
            <a:normAutofit/>
          </a:bodyPr>
          <a:lstStyle/>
          <a:p>
            <a:pPr marL="0" indent="0" algn="just">
              <a:buNone/>
            </a:pPr>
            <a:r>
              <a:rPr lang="tr-TR" b="1" dirty="0"/>
              <a:t>Bir dersin dönem puanı; </a:t>
            </a:r>
          </a:p>
          <a:p>
            <a:pPr marL="0" indent="0" algn="just">
              <a:buNone/>
            </a:pPr>
            <a:r>
              <a:rPr lang="tr-TR" b="1" dirty="0"/>
              <a:t>a) Sınavlardan alınan puanların, </a:t>
            </a:r>
          </a:p>
          <a:p>
            <a:pPr marL="0" indent="0" algn="just">
              <a:buNone/>
            </a:pPr>
            <a:r>
              <a:rPr lang="tr-TR" b="1" dirty="0"/>
              <a:t>b) Performans çalışması puanının/puanlarının,</a:t>
            </a:r>
          </a:p>
          <a:p>
            <a:pPr marL="0" indent="0" algn="just">
              <a:buNone/>
            </a:pPr>
            <a:r>
              <a:rPr lang="tr-TR" b="1" dirty="0"/>
              <a:t>c) Varsa proje puanının, </a:t>
            </a:r>
          </a:p>
          <a:p>
            <a:pPr marL="0" indent="0" algn="just">
              <a:buNone/>
            </a:pPr>
            <a:r>
              <a:rPr lang="tr-TR" b="1" dirty="0"/>
              <a:t>ç) Mesleki ve teknik ortaöğretim kurumlarında okutulan uygulamalı derslerde ayrıca hizmet ve/veya temrin (alıştırma) puanlarının aritmetik ortalamasından elde edilen puanın aritmetik ortalaması alınarak belirlenir.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sz="5400" b="1" dirty="0">
                <a:solidFill>
                  <a:srgbClr val="FF0000"/>
                </a:solidFill>
                <a:latin typeface="Comic Sans MS" pitchFamily="66" charset="0"/>
              </a:rPr>
              <a:t>Dönem Puanı</a:t>
            </a:r>
            <a:endParaRPr lang="tr-TR" dirty="0"/>
          </a:p>
        </p:txBody>
      </p:sp>
      <p:sp>
        <p:nvSpPr>
          <p:cNvPr id="3" name="İçerik Yer Tutucusu 2"/>
          <p:cNvSpPr>
            <a:spLocks noGrp="1"/>
          </p:cNvSpPr>
          <p:nvPr>
            <p:ph idx="1"/>
          </p:nvPr>
        </p:nvSpPr>
        <p:spPr/>
        <p:txBody>
          <a:bodyPr/>
          <a:lstStyle/>
          <a:p>
            <a:pPr marL="0" indent="0" algn="just">
              <a:buNone/>
            </a:pPr>
            <a:r>
              <a:rPr lang="tr-TR" b="1" dirty="0"/>
              <a:t>d) İşletmelerde beceri eğitiminde dönem puanı, işletmedeki eğitim süresince öğretmen, usta öğretici veya eğitici personel tarafından temrin, proje, iş, deney ve hizmet değerlendirmesinden verilen puanlar, varsa telafi eğitimi süresince okulda temrin, proje, iş ve hizmetlerden aldıkları puanlar ve alanıyla ilgili yarışmalarda alınan ve işletmeye bildirilen puanların aritmetik ortalamasıdır</a:t>
            </a:r>
          </a:p>
          <a:p>
            <a:endParaRPr lang="tr-TR" dirty="0"/>
          </a:p>
        </p:txBody>
      </p:sp>
    </p:spTree>
    <p:extLst>
      <p:ext uri="{BB962C8B-B14F-4D97-AF65-F5344CB8AC3E}">
        <p14:creationId xmlns:p14="http://schemas.microsoft.com/office/powerpoint/2010/main" val="42705561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08688"/>
          </a:xfrm>
        </p:spPr>
        <p:txBody>
          <a:bodyPr>
            <a:noAutofit/>
          </a:bodyPr>
          <a:lstStyle/>
          <a:p>
            <a:pPr algn="ctr"/>
            <a:r>
              <a:rPr lang="tr-TR" altLang="tr-TR" sz="4000" b="1" dirty="0">
                <a:solidFill>
                  <a:srgbClr val="FF0000"/>
                </a:solidFill>
                <a:latin typeface="Comic Sans MS" pitchFamily="66" charset="0"/>
              </a:rPr>
              <a:t>BİR DERSİN YIL SONU PUANI</a:t>
            </a:r>
            <a:endParaRPr lang="tr-TR" sz="4000" dirty="0"/>
          </a:p>
        </p:txBody>
      </p:sp>
      <p:sp>
        <p:nvSpPr>
          <p:cNvPr id="3" name="2 İçerik Yer Tutucusu"/>
          <p:cNvSpPr>
            <a:spLocks noGrp="1"/>
          </p:cNvSpPr>
          <p:nvPr>
            <p:ph idx="1"/>
          </p:nvPr>
        </p:nvSpPr>
        <p:spPr>
          <a:xfrm>
            <a:off x="457200" y="1556792"/>
            <a:ext cx="8229600" cy="4767808"/>
          </a:xfrm>
        </p:spPr>
        <p:txBody>
          <a:bodyPr>
            <a:normAutofit/>
          </a:bodyPr>
          <a:lstStyle/>
          <a:p>
            <a:pPr marL="0" indent="0" algn="just">
              <a:buNone/>
            </a:pPr>
            <a:r>
              <a:rPr lang="tr-TR" b="1" dirty="0"/>
              <a:t>a) Birinci ve ikinci dönem puanlarının aritmetik ortalamasıdır. </a:t>
            </a:r>
          </a:p>
          <a:p>
            <a:pPr marL="0" indent="0" algn="just">
              <a:buNone/>
            </a:pPr>
            <a:r>
              <a:rPr lang="tr-TR" b="1" dirty="0"/>
              <a:t>b) Bir dönem puanının bulunmaması hâlinde dönem puanı ile telafi programı sonunda belirlenen puanın aritmetik ortalaması; iki dönem puanının bulunmaması hâlinde ise telafi programı sonunda belirlenen puandır.</a:t>
            </a:r>
          </a:p>
          <a:p>
            <a:pPr marL="0" indent="0" algn="just">
              <a:buNone/>
            </a:pPr>
            <a:r>
              <a:rPr lang="tr-TR" b="1" dirty="0"/>
              <a:t>c) İşletmelerde beceri eğitiminde birinci ve ikinci dönem puanlarının aritmetik ortalaması ile yılsonu beceri sınavı puanının aritmetik ortalamasıdır.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04088"/>
            <a:ext cx="8229600" cy="708688"/>
          </a:xfrm>
        </p:spPr>
        <p:txBody>
          <a:bodyPr>
            <a:normAutofit/>
          </a:bodyPr>
          <a:lstStyle/>
          <a:p>
            <a:r>
              <a:rPr lang="tr-TR" altLang="tr-TR" sz="4000" b="1" dirty="0">
                <a:solidFill>
                  <a:srgbClr val="FF0000"/>
                </a:solidFill>
                <a:latin typeface="Comic Sans MS" pitchFamily="66" charset="0"/>
              </a:rPr>
              <a:t>BİR DERSİN YIL SONU PUANI</a:t>
            </a:r>
            <a:endParaRPr lang="tr-TR" dirty="0"/>
          </a:p>
        </p:txBody>
      </p:sp>
      <p:sp>
        <p:nvSpPr>
          <p:cNvPr id="3" name="İçerik Yer Tutucusu 2"/>
          <p:cNvSpPr>
            <a:spLocks noGrp="1"/>
          </p:cNvSpPr>
          <p:nvPr>
            <p:ph idx="1"/>
          </p:nvPr>
        </p:nvSpPr>
        <p:spPr>
          <a:xfrm>
            <a:off x="457200" y="1556792"/>
            <a:ext cx="8229600" cy="4767808"/>
          </a:xfrm>
        </p:spPr>
        <p:txBody>
          <a:bodyPr>
            <a:normAutofit/>
          </a:bodyPr>
          <a:lstStyle/>
          <a:p>
            <a:pPr marL="0" indent="0">
              <a:buNone/>
            </a:pPr>
            <a:r>
              <a:rPr lang="tr-TR" b="1" dirty="0"/>
              <a:t>ç) Naklen gelen ve/veya alan/dalını değiştiren öğrencilerin, önceki okulu ve/veya alan/dalında aldığı derslerle yeni okulundaki dersler ve/veya ders saatleri farklı olduğunda: </a:t>
            </a:r>
          </a:p>
          <a:p>
            <a:pPr marL="0" indent="0" algn="just">
              <a:buNone/>
            </a:pPr>
            <a:r>
              <a:rPr lang="tr-TR" b="1" dirty="0"/>
              <a:t>Bir dönem puanı alabilecek kadar süre bulunması durumunda yeni dersten alınan ikinci dönem puanıdır. </a:t>
            </a:r>
          </a:p>
          <a:p>
            <a:pPr marL="0" indent="0" algn="just">
              <a:buNone/>
            </a:pPr>
            <a:r>
              <a:rPr lang="tr-TR" b="1" dirty="0"/>
              <a:t>2) Yeni alınan dersten bir dönem puanı alınabilecek kadar süre bulunmaması durumunda eski okulundaki dersin dönem puanlarının aritmetik ortalamasıdır.</a:t>
            </a:r>
          </a:p>
        </p:txBody>
      </p:sp>
    </p:spTree>
    <p:extLst>
      <p:ext uri="{BB962C8B-B14F-4D97-AF65-F5344CB8AC3E}">
        <p14:creationId xmlns:p14="http://schemas.microsoft.com/office/powerpoint/2010/main" val="18349972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sz="4000" b="1" dirty="0">
                <a:solidFill>
                  <a:srgbClr val="FF0000"/>
                </a:solidFill>
                <a:latin typeface="Comic Sans MS" pitchFamily="66" charset="0"/>
              </a:rPr>
              <a:t>BİR DERSİN YIL SONU PUANI</a:t>
            </a:r>
            <a:endParaRPr lang="tr-TR" dirty="0"/>
          </a:p>
        </p:txBody>
      </p:sp>
      <p:sp>
        <p:nvSpPr>
          <p:cNvPr id="3" name="İçerik Yer Tutucusu 2"/>
          <p:cNvSpPr>
            <a:spLocks noGrp="1"/>
          </p:cNvSpPr>
          <p:nvPr>
            <p:ph idx="1"/>
          </p:nvPr>
        </p:nvSpPr>
        <p:spPr/>
        <p:txBody>
          <a:bodyPr>
            <a:normAutofit/>
          </a:bodyPr>
          <a:lstStyle/>
          <a:p>
            <a:pPr marL="0" indent="0" algn="just">
              <a:buNone/>
            </a:pPr>
            <a:r>
              <a:rPr lang="tr-TR" sz="3600" b="1" dirty="0"/>
              <a:t>(2) Dönem puanlarının aritmetik ortalaması hesaplanırken bölme işlemi virgülden sonra dört basamak yürütülür.</a:t>
            </a:r>
          </a:p>
        </p:txBody>
      </p:sp>
    </p:spTree>
    <p:extLst>
      <p:ext uri="{BB962C8B-B14F-4D97-AF65-F5344CB8AC3E}">
        <p14:creationId xmlns:p14="http://schemas.microsoft.com/office/powerpoint/2010/main" val="33618176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a:bodyPr>
          <a:lstStyle/>
          <a:p>
            <a:pPr algn="ctr"/>
            <a:r>
              <a:rPr lang="tr-TR" altLang="tr-TR" sz="3600" b="1" dirty="0">
                <a:solidFill>
                  <a:srgbClr val="FF0000"/>
                </a:solidFill>
                <a:latin typeface="Comic Sans MS" pitchFamily="66" charset="0"/>
              </a:rPr>
              <a:t>Bir Dersin Ağırlığı ve Ağırlıklı Puanı</a:t>
            </a:r>
            <a:endParaRPr lang="tr-TR" sz="3600" dirty="0"/>
          </a:p>
        </p:txBody>
      </p:sp>
      <p:sp>
        <p:nvSpPr>
          <p:cNvPr id="3" name="2 İçerik Yer Tutucusu"/>
          <p:cNvSpPr>
            <a:spLocks noGrp="1"/>
          </p:cNvSpPr>
          <p:nvPr>
            <p:ph idx="1"/>
          </p:nvPr>
        </p:nvSpPr>
        <p:spPr>
          <a:xfrm>
            <a:off x="457200" y="1700808"/>
            <a:ext cx="8229600" cy="4623792"/>
          </a:xfrm>
        </p:spPr>
        <p:txBody>
          <a:bodyPr/>
          <a:lstStyle/>
          <a:p>
            <a:pPr>
              <a:buFont typeface="Wingdings" pitchFamily="2" charset="2"/>
              <a:buNone/>
              <a:defRPr/>
            </a:pPr>
            <a:r>
              <a:rPr lang="tr-TR" sz="2400" b="1" dirty="0">
                <a:latin typeface="Comic Sans MS" pitchFamily="66" charset="0"/>
              </a:rPr>
              <a:t>Bir dersin ağırlığı, o dersin haftalık ders saati sayısına eşittir.</a:t>
            </a:r>
          </a:p>
          <a:p>
            <a:pPr marL="0" indent="0">
              <a:buFont typeface="Wingdings" pitchFamily="2" charset="2"/>
              <a:buNone/>
              <a:defRPr/>
            </a:pPr>
            <a:r>
              <a:rPr lang="tr-TR" sz="2400" b="1" dirty="0">
                <a:latin typeface="Comic Sans MS" pitchFamily="66" charset="0"/>
              </a:rPr>
              <a:t>Bir dersin yılsonu puanıyla o dersin haftalık ders saati sayısının çarpımından elde edilen puan, o dersin ağırlıklı puanıdır.</a:t>
            </a:r>
          </a:p>
          <a:p>
            <a:pPr>
              <a:buFont typeface="Wingdings" pitchFamily="2" charset="2"/>
              <a:buNone/>
              <a:defRPr/>
            </a:pPr>
            <a:r>
              <a:rPr lang="tr-TR" sz="2400" b="1" dirty="0">
                <a:latin typeface="Comic Sans MS" pitchFamily="66" charset="0"/>
              </a:rPr>
              <a:t>ÖRNEK :</a:t>
            </a:r>
          </a:p>
          <a:p>
            <a:pPr>
              <a:buFont typeface="Wingdings" pitchFamily="2" charset="2"/>
              <a:buNone/>
              <a:defRPr/>
            </a:pPr>
            <a:r>
              <a:rPr lang="tr-TR" sz="2400" b="1" dirty="0">
                <a:latin typeface="Comic Sans MS" pitchFamily="66" charset="0"/>
              </a:rPr>
              <a:t>Matematik yıl sonu puanı = 60</a:t>
            </a:r>
          </a:p>
          <a:p>
            <a:pPr>
              <a:buFont typeface="Wingdings" pitchFamily="2" charset="2"/>
              <a:buNone/>
              <a:defRPr/>
            </a:pPr>
            <a:r>
              <a:rPr lang="da-DK" sz="2400" b="1" dirty="0">
                <a:latin typeface="Comic Sans MS" pitchFamily="66" charset="0"/>
              </a:rPr>
              <a:t>Matematik dersi haftalık ders saati = </a:t>
            </a:r>
            <a:r>
              <a:rPr lang="tr-TR" sz="2400" b="1" dirty="0">
                <a:latin typeface="Comic Sans MS" pitchFamily="66" charset="0"/>
              </a:rPr>
              <a:t>5</a:t>
            </a:r>
            <a:endParaRPr lang="da-DK" sz="2400" b="1" dirty="0">
              <a:latin typeface="Comic Sans MS" pitchFamily="66" charset="0"/>
            </a:endParaRPr>
          </a:p>
          <a:p>
            <a:pPr>
              <a:buFont typeface="Wingdings" pitchFamily="2" charset="2"/>
              <a:buNone/>
              <a:defRPr/>
            </a:pPr>
            <a:r>
              <a:rPr lang="tr-TR" sz="2400" b="1" dirty="0">
                <a:latin typeface="Comic Sans MS" pitchFamily="66" charset="0"/>
              </a:rPr>
              <a:t>Matematik dersi ağırlıklı yıl sonu puanı = 60x5 = 300 </a:t>
            </a:r>
            <a:endParaRPr lang="tr-TR" sz="2400" b="1" dirty="0">
              <a:solidFill>
                <a:srgbClr val="000000"/>
              </a:solidFill>
              <a:effectLst>
                <a:outerShdw blurRad="38100" dist="38100" dir="2700000" algn="tl">
                  <a:srgbClr val="C0C0C0"/>
                </a:outerShdw>
              </a:effectLst>
              <a:latin typeface="Comic Sans MS" pitchFamily="66" charset="0"/>
            </a:endParaRPr>
          </a:p>
          <a:p>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04088"/>
            <a:ext cx="8229600" cy="708688"/>
          </a:xfrm>
        </p:spPr>
        <p:txBody>
          <a:bodyPr>
            <a:normAutofit fontScale="90000"/>
          </a:bodyPr>
          <a:lstStyle/>
          <a:p>
            <a:r>
              <a:rPr lang="tr-TR" dirty="0">
                <a:solidFill>
                  <a:srgbClr val="FF0000"/>
                </a:solidFill>
              </a:rPr>
              <a:t>Yılsonu başarı puanı</a:t>
            </a:r>
          </a:p>
        </p:txBody>
      </p:sp>
      <p:sp>
        <p:nvSpPr>
          <p:cNvPr id="3" name="İçerik Yer Tutucusu 2"/>
          <p:cNvSpPr>
            <a:spLocks noGrp="1"/>
          </p:cNvSpPr>
          <p:nvPr>
            <p:ph idx="1"/>
          </p:nvPr>
        </p:nvSpPr>
        <p:spPr>
          <a:xfrm>
            <a:off x="457200" y="1556792"/>
            <a:ext cx="8229600" cy="4767808"/>
          </a:xfrm>
        </p:spPr>
        <p:txBody>
          <a:bodyPr>
            <a:normAutofit/>
          </a:bodyPr>
          <a:lstStyle/>
          <a:p>
            <a:pPr marL="0" indent="0" algn="just">
              <a:buNone/>
            </a:pPr>
            <a:r>
              <a:rPr lang="tr-TR" b="1" dirty="0"/>
              <a:t>(1) Öğrencinin yılsonu başarı puanı, derslerin ağırlıklı puanları toplamının bu derslerin haftalık ders saatleri toplamına bölümüyle elde edilen puandır. </a:t>
            </a:r>
          </a:p>
          <a:p>
            <a:pPr marL="0" indent="0" algn="just">
              <a:buNone/>
            </a:pPr>
            <a:r>
              <a:rPr lang="tr-TR" b="1" dirty="0"/>
              <a:t>Naklen gelen öğrencilerin yılsonu başarı puanı hesaplanırken yeni oluşacak haftalık ders saati sayısı toplamı esas alınır. Yılsonu başarı puanı hesaplanırken bölme işlemi, virgülden sonra dört basamak yürütülür. </a:t>
            </a:r>
          </a:p>
          <a:p>
            <a:pPr marL="0" indent="0" algn="just">
              <a:buNone/>
            </a:pPr>
            <a:r>
              <a:rPr lang="tr-TR" b="1" dirty="0"/>
              <a:t>(2) Yılsonu başarı puanı, mezuniyet puanının hesaplanmasında esas alınır</a:t>
            </a:r>
          </a:p>
        </p:txBody>
      </p:sp>
    </p:spTree>
    <p:extLst>
      <p:ext uri="{BB962C8B-B14F-4D97-AF65-F5344CB8AC3E}">
        <p14:creationId xmlns:p14="http://schemas.microsoft.com/office/powerpoint/2010/main" val="24014917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1296144"/>
          </a:xfrm>
        </p:spPr>
        <p:txBody>
          <a:bodyPr>
            <a:noAutofit/>
          </a:bodyPr>
          <a:lstStyle/>
          <a:p>
            <a:pPr algn="ctr"/>
            <a:r>
              <a:rPr lang="tr-TR" sz="4400" b="1" dirty="0">
                <a:solidFill>
                  <a:srgbClr val="FF0000"/>
                </a:solidFill>
                <a:latin typeface="Comic Sans MS" pitchFamily="66" charset="0"/>
              </a:rPr>
              <a:t>Ders yılı sonunda herhangi bir dersten başarılı sayılma</a:t>
            </a:r>
            <a:endParaRPr lang="tr-TR" sz="4400" dirty="0"/>
          </a:p>
        </p:txBody>
      </p:sp>
      <p:sp>
        <p:nvSpPr>
          <p:cNvPr id="3" name="2 İçerik Yer Tutucusu"/>
          <p:cNvSpPr>
            <a:spLocks noGrp="1"/>
          </p:cNvSpPr>
          <p:nvPr>
            <p:ph idx="1"/>
          </p:nvPr>
        </p:nvSpPr>
        <p:spPr>
          <a:xfrm>
            <a:off x="457200" y="1700808"/>
            <a:ext cx="8229600" cy="4623792"/>
          </a:xfrm>
        </p:spPr>
        <p:txBody>
          <a:bodyPr>
            <a:normAutofit lnSpcReduction="10000"/>
          </a:bodyPr>
          <a:lstStyle/>
          <a:p>
            <a:pPr algn="just">
              <a:buFont typeface="Wingdings" pitchFamily="2" charset="2"/>
              <a:buNone/>
              <a:defRPr/>
            </a:pPr>
            <a:r>
              <a:rPr lang="tr-TR" sz="2400" b="1" dirty="0">
                <a:latin typeface="Comic Sans MS" panose="030F0702030302020204" pitchFamily="66" charset="0"/>
              </a:rPr>
              <a:t>      Öğrencinin, ders yılı sonunda herhangi bir dersten başarılı sayılabilmesi için;</a:t>
            </a:r>
          </a:p>
          <a:p>
            <a:pPr algn="just">
              <a:buFont typeface="Wingdings" pitchFamily="2" charset="2"/>
              <a:buNone/>
              <a:defRPr/>
            </a:pPr>
            <a:r>
              <a:rPr lang="tr-TR" sz="2400" b="1" dirty="0">
                <a:latin typeface="Comic Sans MS" pitchFamily="66" charset="0"/>
              </a:rPr>
              <a:t>a) İki dönem puanının aritmetik ortalamasının en az 50 veya birinci dönem puanı ne olursa olsun ikinci dönem puanının en az 70 olması gerekir.</a:t>
            </a:r>
          </a:p>
          <a:p>
            <a:pPr algn="just">
              <a:buFont typeface="Wingdings" pitchFamily="2" charset="2"/>
              <a:buNone/>
              <a:defRPr/>
            </a:pPr>
            <a:r>
              <a:rPr lang="tr-TR" sz="2400" b="1" dirty="0">
                <a:latin typeface="Comic Sans MS" panose="030F0702030302020204" pitchFamily="66" charset="0"/>
              </a:rPr>
              <a:t>b) İşletmelerde beceri eğitimi gören öğrencilerin, beceri sınavı puanı en az 50 olmak kaydıyla birinci ve ikinci dönem puanları ile beceri sınav puanının aritmetik ortalamasının en az 50 veya beceri sınav puanının 70,</a:t>
            </a:r>
          </a:p>
          <a:p>
            <a:pPr algn="just">
              <a:buFont typeface="Wingdings" pitchFamily="2" charset="2"/>
              <a:buNone/>
              <a:defRPr/>
            </a:pPr>
            <a:r>
              <a:rPr lang="tr-TR" sz="2400" b="1" dirty="0">
                <a:latin typeface="Comic Sans MS" panose="030F0702030302020204" pitchFamily="66" charset="0"/>
              </a:rPr>
              <a:t>c) İlgili alan/dal dersinin staj bitirme sınavında başarılı, olması gerekir </a:t>
            </a:r>
            <a:endParaRPr lang="tr-TR" b="1" dirty="0">
              <a:latin typeface="Comic Sans MS" panose="030F0702030302020204" pitchFamily="66"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792088"/>
          </a:xfrm>
        </p:spPr>
        <p:txBody>
          <a:bodyPr>
            <a:normAutofit/>
          </a:bodyPr>
          <a:lstStyle/>
          <a:p>
            <a:pPr algn="ctr"/>
            <a:r>
              <a:rPr lang="tr-TR" altLang="tr-TR" sz="4400" b="1" dirty="0">
                <a:solidFill>
                  <a:srgbClr val="FF0000"/>
                </a:solidFill>
                <a:latin typeface="Comic Sans MS" pitchFamily="66" charset="0"/>
              </a:rPr>
              <a:t>Doğrudan Sınıf Geçme</a:t>
            </a:r>
            <a:endParaRPr lang="tr-TR" sz="4400" dirty="0"/>
          </a:p>
        </p:txBody>
      </p:sp>
      <p:sp>
        <p:nvSpPr>
          <p:cNvPr id="3" name="2 İçerik Yer Tutucusu"/>
          <p:cNvSpPr>
            <a:spLocks noGrp="1"/>
          </p:cNvSpPr>
          <p:nvPr>
            <p:ph idx="1"/>
          </p:nvPr>
        </p:nvSpPr>
        <p:spPr>
          <a:xfrm>
            <a:off x="457200" y="1268760"/>
            <a:ext cx="8229600" cy="5400600"/>
          </a:xfrm>
        </p:spPr>
        <p:txBody>
          <a:bodyPr>
            <a:normAutofit/>
          </a:bodyPr>
          <a:lstStyle/>
          <a:p>
            <a:pPr algn="just">
              <a:buFont typeface="Wingdings" pitchFamily="2" charset="2"/>
              <a:buNone/>
            </a:pPr>
            <a:r>
              <a:rPr lang="tr-TR" altLang="tr-TR" b="1" dirty="0">
                <a:latin typeface="Comic Sans MS" pitchFamily="66" charset="0"/>
              </a:rPr>
              <a:t>Ders yılı sonunda </a:t>
            </a:r>
            <a:r>
              <a:rPr lang="tr-TR" b="1" dirty="0">
                <a:latin typeface="Comic Sans MS" panose="030F0702030302020204" pitchFamily="66" charset="0"/>
              </a:rPr>
              <a:t>her bir dersten iki dönem puanı bulunmak kaydıyla; </a:t>
            </a:r>
            <a:endParaRPr lang="tr-TR" altLang="tr-TR" b="1" dirty="0">
              <a:latin typeface="Comic Sans MS" pitchFamily="66" charset="0"/>
            </a:endParaRPr>
          </a:p>
          <a:p>
            <a:pPr marL="0" indent="0" algn="just">
              <a:buNone/>
            </a:pPr>
            <a:r>
              <a:rPr lang="tr-TR" altLang="tr-TR" sz="2800" b="1" dirty="0">
                <a:latin typeface="Comic Sans MS" pitchFamily="66" charset="0"/>
              </a:rPr>
              <a:t>a) Tüm derslerden başarılı olan, (Tüm derslerden Yıl sonu Notu 50 ve Üzeri olanlar)</a:t>
            </a:r>
          </a:p>
          <a:p>
            <a:pPr algn="just">
              <a:buNone/>
            </a:pPr>
            <a:r>
              <a:rPr lang="tr-TR" altLang="tr-TR" sz="2800" b="1" dirty="0">
                <a:latin typeface="Comic Sans MS" pitchFamily="66" charset="0"/>
              </a:rPr>
              <a:t>b) Y</a:t>
            </a:r>
            <a:r>
              <a:rPr lang="tr-TR" sz="2800" b="1" dirty="0">
                <a:latin typeface="Comic Sans MS" panose="030F0702030302020204" pitchFamily="66" charset="0"/>
              </a:rPr>
              <a:t>ıl sonu başarı puanı en az 50 olmak kaydıyla en fazla BİR (1) dersten başarısız dersi bulunanlar doğrudan bir üst sınıfa geçebilecektir. Birinci maddedeki şartları taşımakla birlikte yılsonu başarı puanıyla başarılı sayılamayacak derslerden başarısız olan öğrenciler, o dersten/derslerden sorumlu geçer.</a:t>
            </a:r>
          </a:p>
          <a:p>
            <a:pPr>
              <a:buFont typeface="Wingdings" pitchFamily="2" charset="2"/>
              <a:buNone/>
            </a:pPr>
            <a:endParaRPr lang="tr-TR" altLang="tr-TR" sz="2400" dirty="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altLang="tr-TR" sz="4400" b="1" dirty="0">
                <a:solidFill>
                  <a:srgbClr val="FF0000"/>
                </a:solidFill>
              </a:rPr>
              <a:t>Kılık Kıyafet</a:t>
            </a:r>
            <a:endParaRPr lang="tr-TR" sz="4400" dirty="0"/>
          </a:p>
        </p:txBody>
      </p:sp>
      <p:sp>
        <p:nvSpPr>
          <p:cNvPr id="3" name="İçerik Yer Tutucusu 2"/>
          <p:cNvSpPr>
            <a:spLocks noGrp="1"/>
          </p:cNvSpPr>
          <p:nvPr>
            <p:ph idx="1"/>
          </p:nvPr>
        </p:nvSpPr>
        <p:spPr/>
        <p:txBody>
          <a:bodyPr/>
          <a:lstStyle/>
          <a:p>
            <a:r>
              <a:rPr lang="tr-TR" altLang="tr-TR" sz="2800" b="1" dirty="0">
                <a:solidFill>
                  <a:srgbClr val="000000"/>
                </a:solidFill>
                <a:latin typeface="Comic Sans MS" pitchFamily="66" charset="0"/>
              </a:rPr>
              <a:t>    Siyah pantolon beyaz gömlek veya </a:t>
            </a:r>
            <a:r>
              <a:rPr lang="tr-TR" altLang="tr-TR" sz="2800" b="1" dirty="0" err="1">
                <a:solidFill>
                  <a:srgbClr val="000000"/>
                </a:solidFill>
                <a:latin typeface="Comic Sans MS" pitchFamily="66" charset="0"/>
              </a:rPr>
              <a:t>lacost</a:t>
            </a:r>
            <a:r>
              <a:rPr lang="tr-TR" altLang="tr-TR" sz="2800" b="1" dirty="0">
                <a:solidFill>
                  <a:srgbClr val="000000"/>
                </a:solidFill>
                <a:latin typeface="Comic Sans MS" pitchFamily="66" charset="0"/>
              </a:rPr>
              <a:t> yakalı tişört.</a:t>
            </a:r>
          </a:p>
          <a:p>
            <a:pPr>
              <a:buFont typeface="Wingdings" pitchFamily="2" charset="2"/>
              <a:buNone/>
            </a:pPr>
            <a:r>
              <a:rPr lang="tr-TR" altLang="tr-TR" sz="2800" b="1" dirty="0">
                <a:solidFill>
                  <a:srgbClr val="000000"/>
                </a:solidFill>
                <a:latin typeface="Comic Sans MS" pitchFamily="66" charset="0"/>
              </a:rPr>
              <a:t>  Kışın üst koyu renk hırka veya polar</a:t>
            </a:r>
          </a:p>
          <a:p>
            <a:endParaRPr lang="tr-TR" dirty="0"/>
          </a:p>
        </p:txBody>
      </p:sp>
    </p:spTree>
    <p:extLst>
      <p:ext uri="{BB962C8B-B14F-4D97-AF65-F5344CB8AC3E}">
        <p14:creationId xmlns:p14="http://schemas.microsoft.com/office/powerpoint/2010/main" val="13423527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188640"/>
            <a:ext cx="8363272" cy="864096"/>
          </a:xfrm>
        </p:spPr>
        <p:txBody>
          <a:bodyPr>
            <a:noAutofit/>
          </a:bodyPr>
          <a:lstStyle/>
          <a:p>
            <a:pPr algn="ctr"/>
            <a:r>
              <a:rPr lang="tr-TR" sz="2800" dirty="0">
                <a:solidFill>
                  <a:srgbClr val="FF0000"/>
                </a:solidFill>
                <a:latin typeface="Comic Sans MS" pitchFamily="66" charset="0"/>
              </a:rPr>
              <a:t>Sorumlu Olarak Sınıf Geçme ve Sorumluluğun Kalkması</a:t>
            </a:r>
            <a:endParaRPr lang="tr-TR" sz="2800" dirty="0"/>
          </a:p>
        </p:txBody>
      </p:sp>
      <p:sp>
        <p:nvSpPr>
          <p:cNvPr id="3" name="İçerik Yer Tutucusu 2"/>
          <p:cNvSpPr>
            <a:spLocks noGrp="1"/>
          </p:cNvSpPr>
          <p:nvPr>
            <p:ph idx="1"/>
          </p:nvPr>
        </p:nvSpPr>
        <p:spPr>
          <a:xfrm>
            <a:off x="457200" y="1052736"/>
            <a:ext cx="8229600" cy="5271864"/>
          </a:xfrm>
        </p:spPr>
        <p:txBody>
          <a:bodyPr>
            <a:normAutofit/>
          </a:bodyPr>
          <a:lstStyle/>
          <a:p>
            <a:pPr marL="0" indent="0" algn="just">
              <a:buNone/>
            </a:pPr>
            <a:r>
              <a:rPr lang="tr-TR" b="1" dirty="0"/>
              <a:t>c) </a:t>
            </a:r>
            <a:r>
              <a:rPr lang="tr-TR" b="1" dirty="0">
                <a:latin typeface="Comic Sans MS" panose="030F0702030302020204" pitchFamily="66" charset="0"/>
              </a:rPr>
              <a:t>Ders yılı sonunda her bir dersten iki dönem puanı bulunmak kaydıyla doğrudan sınıfını geçemeyen öğrencilerden; yılsonu başarı puanı en az 50 olanlar, bulunduğu sınıfta başarısız oldukları en fazla 3 dersten sorumlu olarak sınıflarını geçer. Ancak alt sınıflar da dâhil toplam 6 dersten fazla başarısız dersi bulunanlar sınıf tekrar eder. Nakil ve geçişler nedeniyle ortaya çıkan sorumlu dersler bu sayıya dâhil edilmez. </a:t>
            </a:r>
          </a:p>
          <a:p>
            <a:endParaRPr lang="tr-TR" dirty="0"/>
          </a:p>
        </p:txBody>
      </p:sp>
    </p:spTree>
    <p:extLst>
      <p:ext uri="{BB962C8B-B14F-4D97-AF65-F5344CB8AC3E}">
        <p14:creationId xmlns:p14="http://schemas.microsoft.com/office/powerpoint/2010/main" val="510944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996720"/>
          </a:xfrm>
        </p:spPr>
        <p:txBody>
          <a:bodyPr>
            <a:noAutofit/>
          </a:bodyPr>
          <a:lstStyle/>
          <a:p>
            <a:pPr algn="ctr"/>
            <a:r>
              <a:rPr lang="tr-TR" sz="4000" b="1" dirty="0">
                <a:solidFill>
                  <a:srgbClr val="FF0000"/>
                </a:solidFill>
                <a:latin typeface="Comic Sans MS" pitchFamily="66" charset="0"/>
              </a:rPr>
              <a:t>Sorumlu Olarak Sınıf Geçme ve</a:t>
            </a:r>
            <a:br>
              <a:rPr lang="tr-TR" sz="4000" b="1" dirty="0">
                <a:solidFill>
                  <a:srgbClr val="FF0000"/>
                </a:solidFill>
                <a:latin typeface="Comic Sans MS" pitchFamily="66" charset="0"/>
              </a:rPr>
            </a:br>
            <a:r>
              <a:rPr lang="tr-TR" sz="4000" b="1" dirty="0">
                <a:solidFill>
                  <a:srgbClr val="FF0000"/>
                </a:solidFill>
                <a:latin typeface="Comic Sans MS" pitchFamily="66" charset="0"/>
              </a:rPr>
              <a:t>Sorumluluğun Kalkması</a:t>
            </a:r>
            <a:endParaRPr lang="tr-TR" sz="4000" b="1" dirty="0"/>
          </a:p>
        </p:txBody>
      </p:sp>
      <p:sp>
        <p:nvSpPr>
          <p:cNvPr id="3" name="2 İçerik Yer Tutucusu"/>
          <p:cNvSpPr>
            <a:spLocks noGrp="1"/>
          </p:cNvSpPr>
          <p:nvPr>
            <p:ph idx="1"/>
          </p:nvPr>
        </p:nvSpPr>
        <p:spPr>
          <a:xfrm>
            <a:off x="457200" y="1700808"/>
            <a:ext cx="8229600" cy="4623792"/>
          </a:xfrm>
        </p:spPr>
        <p:txBody>
          <a:bodyPr>
            <a:normAutofit/>
          </a:bodyPr>
          <a:lstStyle/>
          <a:p>
            <a:pPr marL="0" indent="0" algn="just">
              <a:buNone/>
            </a:pPr>
            <a:r>
              <a:rPr lang="tr-TR" sz="2800" b="1" dirty="0"/>
              <a:t>( 2) Sorumluluk sınavları, ders yılı içerisinde yapılan yazılı ve/veya uygulamalı sınav esaslarına göre birinci dönemin ilk iki haftası, ikinci dönemin ilk iki haftası ile son iki haftası içerisinde iki alan öğretmeni, bulunmaması hâlinde biri alan öğretmeni olmak üzere iki öğretmen ve bir gözcü öğretmen tarafından yapılır.</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332656"/>
            <a:ext cx="8229600" cy="1152128"/>
          </a:xfrm>
        </p:spPr>
        <p:txBody>
          <a:bodyPr>
            <a:normAutofit fontScale="90000"/>
          </a:bodyPr>
          <a:lstStyle/>
          <a:p>
            <a:pPr algn="ctr"/>
            <a:r>
              <a:rPr lang="tr-TR" sz="4000" b="1" dirty="0">
                <a:solidFill>
                  <a:srgbClr val="FF0000"/>
                </a:solidFill>
                <a:latin typeface="Comic Sans MS" pitchFamily="66" charset="0"/>
              </a:rPr>
              <a:t>Sorumlu Olarak Sınıf Geçme ve</a:t>
            </a:r>
            <a:br>
              <a:rPr lang="tr-TR" sz="4000" b="1" dirty="0">
                <a:solidFill>
                  <a:srgbClr val="FF0000"/>
                </a:solidFill>
                <a:latin typeface="Comic Sans MS" pitchFamily="66" charset="0"/>
              </a:rPr>
            </a:br>
            <a:r>
              <a:rPr lang="tr-TR" sz="4000" b="1" dirty="0">
                <a:solidFill>
                  <a:srgbClr val="FF0000"/>
                </a:solidFill>
                <a:latin typeface="Comic Sans MS" pitchFamily="66" charset="0"/>
              </a:rPr>
              <a:t>Sorumluluğun Kalkması</a:t>
            </a:r>
            <a:endParaRPr lang="tr-TR" dirty="0"/>
          </a:p>
        </p:txBody>
      </p:sp>
      <p:sp>
        <p:nvSpPr>
          <p:cNvPr id="3" name="İçerik Yer Tutucusu 2"/>
          <p:cNvSpPr>
            <a:spLocks noGrp="1"/>
          </p:cNvSpPr>
          <p:nvPr>
            <p:ph idx="1"/>
          </p:nvPr>
        </p:nvSpPr>
        <p:spPr>
          <a:xfrm>
            <a:off x="457200" y="1484784"/>
            <a:ext cx="8229600" cy="4839816"/>
          </a:xfrm>
        </p:spPr>
        <p:txBody>
          <a:bodyPr>
            <a:normAutofit/>
          </a:bodyPr>
          <a:lstStyle/>
          <a:p>
            <a:pPr marL="0" indent="0" algn="just">
              <a:buNone/>
            </a:pPr>
            <a:r>
              <a:rPr lang="tr-TR" b="1" dirty="0"/>
              <a:t>(3) Yılsonu beceri sınavında başarısız olan öğrencilerin bu derslere ait sorumluluk sınavları, iş dosyası dikkate alınmaksızın yazılı ve/veya uygulamalı sınav şeklinde yapılır. </a:t>
            </a:r>
          </a:p>
          <a:p>
            <a:pPr marL="0" indent="0" algn="just">
              <a:buNone/>
            </a:pPr>
            <a:r>
              <a:rPr lang="tr-TR" sz="2800" b="1" dirty="0"/>
              <a:t>(4) Bir dersin sorumluluğu, o dersin sorumluluk sınavından en az 50 puan alınması hâlinde kalkar. </a:t>
            </a:r>
          </a:p>
          <a:p>
            <a:pPr marL="0" indent="0" algn="just">
              <a:buNone/>
            </a:pPr>
            <a:r>
              <a:rPr lang="tr-TR" b="1" dirty="0"/>
              <a:t>(5) Sorumluluk sınavı sonunda tek dersten başarısızlığı bulunan son sınıf öğrencileri için aynı usulle takip eden hafta içinde bir sınav daha yapılır.</a:t>
            </a:r>
          </a:p>
        </p:txBody>
      </p:sp>
    </p:spTree>
    <p:extLst>
      <p:ext uri="{BB962C8B-B14F-4D97-AF65-F5344CB8AC3E}">
        <p14:creationId xmlns:p14="http://schemas.microsoft.com/office/powerpoint/2010/main" val="10112765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04664"/>
            <a:ext cx="8229600" cy="936104"/>
          </a:xfrm>
        </p:spPr>
        <p:txBody>
          <a:bodyPr>
            <a:normAutofit fontScale="90000"/>
          </a:bodyPr>
          <a:lstStyle/>
          <a:p>
            <a:r>
              <a:rPr lang="tr-TR" sz="4400" b="1" dirty="0">
                <a:solidFill>
                  <a:srgbClr val="FF0000"/>
                </a:solidFill>
                <a:latin typeface="Comic Sans MS" panose="030F0702030302020204" pitchFamily="66" charset="0"/>
              </a:rPr>
              <a:t>Sınıf Tekrarı ve Öğrenim Hakkı</a:t>
            </a:r>
          </a:p>
        </p:txBody>
      </p:sp>
      <p:sp>
        <p:nvSpPr>
          <p:cNvPr id="3" name="İçerik Yer Tutucusu 2"/>
          <p:cNvSpPr>
            <a:spLocks noGrp="1"/>
          </p:cNvSpPr>
          <p:nvPr>
            <p:ph idx="1"/>
          </p:nvPr>
        </p:nvSpPr>
        <p:spPr>
          <a:xfrm>
            <a:off x="457200" y="1484784"/>
            <a:ext cx="8229600" cy="4839816"/>
          </a:xfrm>
        </p:spPr>
        <p:txBody>
          <a:bodyPr>
            <a:normAutofit lnSpcReduction="10000"/>
          </a:bodyPr>
          <a:lstStyle/>
          <a:p>
            <a:pPr marL="0" indent="0" algn="just">
              <a:buNone/>
            </a:pPr>
            <a:r>
              <a:rPr lang="tr-TR" b="1" dirty="0">
                <a:latin typeface="Comic Sans MS" panose="030F0702030302020204" pitchFamily="66" charset="0"/>
              </a:rPr>
              <a:t>(1) Öğrencilerden; </a:t>
            </a:r>
          </a:p>
          <a:p>
            <a:pPr marL="0" indent="0" algn="just">
              <a:buNone/>
            </a:pPr>
            <a:r>
              <a:rPr lang="tr-TR" b="1" dirty="0">
                <a:latin typeface="Comic Sans MS" panose="030F0702030302020204" pitchFamily="66" charset="0"/>
              </a:rPr>
              <a:t>a) Doğrudan, yılsonu başarı puanıyla veya sorumlu olarak sınıf geçemeyenlerle devamsızlık nedeniyle başarısız sayılanlar sınıf tekrar eder. Sınıf tekrarı hazırlık sınıfı hariç, orta öğrenim süresince en fazla bir defa yapılır. Öğrenim süresi içinde ikinci defa sınıf tekrarı durumuna düşen öğrencilerin ders yılı sonunda okulla ilişiği kesilerek veli ve öğrenci talebi de dikkate alınarak mesleki eğitim merkezine, Açık Öğretim Lisesine, Mesleki Açık Öğretim Lisesine veya Açık Öğretim İmam Hatip Lisesine kayıtları yapılır. </a:t>
            </a:r>
          </a:p>
        </p:txBody>
      </p:sp>
    </p:spTree>
    <p:extLst>
      <p:ext uri="{BB962C8B-B14F-4D97-AF65-F5344CB8AC3E}">
        <p14:creationId xmlns:p14="http://schemas.microsoft.com/office/powerpoint/2010/main" val="3075886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76672"/>
            <a:ext cx="8229600" cy="936104"/>
          </a:xfrm>
        </p:spPr>
        <p:txBody>
          <a:bodyPr>
            <a:normAutofit fontScale="90000"/>
          </a:bodyPr>
          <a:lstStyle/>
          <a:p>
            <a:r>
              <a:rPr lang="tr-TR" sz="4400" b="1" dirty="0">
                <a:solidFill>
                  <a:srgbClr val="FF0000"/>
                </a:solidFill>
                <a:latin typeface="Comic Sans MS" panose="030F0702030302020204" pitchFamily="66" charset="0"/>
              </a:rPr>
              <a:t>Sınıf Tekrarı ve Öğrenim Hakkı</a:t>
            </a:r>
            <a:endParaRPr lang="tr-TR" sz="4400" b="1" dirty="0">
              <a:latin typeface="Comic Sans MS" panose="030F0702030302020204" pitchFamily="66" charset="0"/>
            </a:endParaRPr>
          </a:p>
        </p:txBody>
      </p:sp>
      <p:sp>
        <p:nvSpPr>
          <p:cNvPr id="3" name="İçerik Yer Tutucusu 2"/>
          <p:cNvSpPr>
            <a:spLocks noGrp="1"/>
          </p:cNvSpPr>
          <p:nvPr>
            <p:ph idx="1"/>
          </p:nvPr>
        </p:nvSpPr>
        <p:spPr>
          <a:xfrm>
            <a:off x="457200" y="1484784"/>
            <a:ext cx="8229600" cy="4839816"/>
          </a:xfrm>
        </p:spPr>
        <p:txBody>
          <a:bodyPr>
            <a:normAutofit fontScale="92500" lnSpcReduction="10000"/>
          </a:bodyPr>
          <a:lstStyle/>
          <a:p>
            <a:pPr marL="0" indent="0" algn="just">
              <a:buNone/>
            </a:pPr>
            <a:r>
              <a:rPr lang="tr-TR" b="1" dirty="0">
                <a:latin typeface="Comic Sans MS" panose="030F0702030302020204" pitchFamily="66" charset="0"/>
              </a:rPr>
              <a:t>b) Okuldan mezun olamayan 12nci sınıf öğrencilerinden sınıf tekrar etme hakkı bulunanlar başarısız olunan ders sayısına bakılmaksızın sınıf tekrar edebilir. Ancak, sınıf tekrar etmek istemeyen öğrencilerden sınıf tekrarı yapmış olanlar bir, sınıf tekrarı yapmamış olanlar ise iki öğretim yılı daha başarısız oldukları derslerden sorumluluk sınavına girebilir. Ustalık sınavında başarısız olan öğrenciler beceri sınavı esaslarına göre sorumluluk sınavlarına alınır. Bu sınavlar sonunda da başarısız olan öğrencilerin öğretim yılı sonunda okulla ilişiği kesilerek Açık Öğretim Lisesine, Mesleki Açık Öğretim Lisesine veya Açık Öğretim İmam Hatip Lisesine kayıtları yapılır.</a:t>
            </a:r>
          </a:p>
          <a:p>
            <a:endParaRPr lang="tr-TR" dirty="0"/>
          </a:p>
        </p:txBody>
      </p:sp>
    </p:spTree>
    <p:extLst>
      <p:ext uri="{BB962C8B-B14F-4D97-AF65-F5344CB8AC3E}">
        <p14:creationId xmlns:p14="http://schemas.microsoft.com/office/powerpoint/2010/main" val="33894249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7504" y="620688"/>
            <a:ext cx="8856984" cy="1143000"/>
          </a:xfrm>
        </p:spPr>
        <p:txBody>
          <a:bodyPr>
            <a:noAutofit/>
          </a:bodyPr>
          <a:lstStyle/>
          <a:p>
            <a:r>
              <a:rPr lang="tr-TR" sz="4400" b="1" dirty="0">
                <a:solidFill>
                  <a:srgbClr val="FF0000"/>
                </a:solidFill>
                <a:latin typeface="Comic Sans MS" panose="030F0702030302020204" pitchFamily="66" charset="0"/>
              </a:rPr>
              <a:t>Sınıf Tekrarı ve Öğrenim Hakkı</a:t>
            </a:r>
            <a:endParaRPr lang="tr-TR" sz="4400" dirty="0"/>
          </a:p>
        </p:txBody>
      </p:sp>
      <p:sp>
        <p:nvSpPr>
          <p:cNvPr id="3" name="İçerik Yer Tutucusu 2"/>
          <p:cNvSpPr>
            <a:spLocks noGrp="1"/>
          </p:cNvSpPr>
          <p:nvPr>
            <p:ph idx="1"/>
          </p:nvPr>
        </p:nvSpPr>
        <p:spPr/>
        <p:txBody>
          <a:bodyPr>
            <a:normAutofit lnSpcReduction="10000"/>
          </a:bodyPr>
          <a:lstStyle/>
          <a:p>
            <a:pPr marL="0" indent="0" algn="just">
              <a:buNone/>
            </a:pPr>
            <a:r>
              <a:rPr lang="tr-TR" sz="3200" b="1" dirty="0">
                <a:latin typeface="Comic Sans MS" panose="030F0702030302020204" pitchFamily="66" charset="0"/>
              </a:rPr>
              <a:t>c) Özürleri nedeniyle; hazırlık sınıfı öğrencileri dâhil okula devam edemeyen, okula devam ettikleri hâlde iki dönem puanı alamayan öğrenciler, durumlarını belgelendirmeleri kaydıyla o yıla ait öğrenim haklarını kullanmamış sayılır. Öğrenim hakkının kullanılmamış sayılması hâli, öğrenim süresince iki eğitim ve öğretim yılıyla sınırlıdır. </a:t>
            </a:r>
          </a:p>
        </p:txBody>
      </p:sp>
    </p:spTree>
    <p:extLst>
      <p:ext uri="{BB962C8B-B14F-4D97-AF65-F5344CB8AC3E}">
        <p14:creationId xmlns:p14="http://schemas.microsoft.com/office/powerpoint/2010/main" val="245351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76672"/>
            <a:ext cx="8229600" cy="936104"/>
          </a:xfrm>
        </p:spPr>
        <p:txBody>
          <a:bodyPr>
            <a:normAutofit/>
          </a:bodyPr>
          <a:lstStyle/>
          <a:p>
            <a:r>
              <a:rPr lang="tr-TR" sz="4500" b="1" dirty="0">
                <a:solidFill>
                  <a:srgbClr val="FF0000"/>
                </a:solidFill>
              </a:rPr>
              <a:t>Yazılı ve uygulamalı sınavlar</a:t>
            </a:r>
            <a:endParaRPr lang="tr-TR" b="1" dirty="0"/>
          </a:p>
        </p:txBody>
      </p:sp>
      <p:sp>
        <p:nvSpPr>
          <p:cNvPr id="3" name="İçerik Yer Tutucusu 2"/>
          <p:cNvSpPr>
            <a:spLocks noGrp="1"/>
          </p:cNvSpPr>
          <p:nvPr>
            <p:ph idx="1"/>
          </p:nvPr>
        </p:nvSpPr>
        <p:spPr>
          <a:xfrm>
            <a:off x="457200" y="1556792"/>
            <a:ext cx="8229600" cy="4767808"/>
          </a:xfrm>
        </p:spPr>
        <p:txBody>
          <a:bodyPr/>
          <a:lstStyle/>
          <a:p>
            <a:pPr marL="0" indent="0" algn="just">
              <a:buNone/>
            </a:pPr>
            <a:r>
              <a:rPr lang="tr-TR" b="1" dirty="0"/>
              <a:t>(1) Derslerin özelliğine göre bir dönemde yapılacak yazılı ve uygulamalı sınavlarla ilgili olarak aşağıdaki esaslara uyulur. </a:t>
            </a:r>
          </a:p>
          <a:p>
            <a:pPr marL="0" indent="0" algn="just">
              <a:buNone/>
            </a:pPr>
            <a:r>
              <a:rPr lang="tr-TR" b="1" dirty="0"/>
              <a:t>a) Bir dönemde her dersten iki yazılı sınav yapılır. Ancak haftalık ders saat sayısı altı ve üzeri olan derslerde il sınıf/alan zümrelerince karar alınması durumunda üçüncü sınav yapılabilir. Sınav tarihleri e-Okul sistemi üzerinden ilan edilir. </a:t>
            </a:r>
          </a:p>
        </p:txBody>
      </p:sp>
    </p:spTree>
    <p:extLst>
      <p:ext uri="{BB962C8B-B14F-4D97-AF65-F5344CB8AC3E}">
        <p14:creationId xmlns:p14="http://schemas.microsoft.com/office/powerpoint/2010/main" val="16337130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04088"/>
            <a:ext cx="8229600" cy="636680"/>
          </a:xfrm>
        </p:spPr>
        <p:txBody>
          <a:bodyPr>
            <a:normAutofit fontScale="90000"/>
          </a:bodyPr>
          <a:lstStyle/>
          <a:p>
            <a:r>
              <a:rPr lang="tr-TR" sz="4500" b="1" dirty="0">
                <a:solidFill>
                  <a:srgbClr val="FF0000"/>
                </a:solidFill>
              </a:rPr>
              <a:t>Yazılı ve uygulamalı sınavlar</a:t>
            </a:r>
            <a:endParaRPr lang="tr-TR" b="1" dirty="0"/>
          </a:p>
        </p:txBody>
      </p:sp>
      <p:sp>
        <p:nvSpPr>
          <p:cNvPr id="3" name="İçerik Yer Tutucusu 2"/>
          <p:cNvSpPr>
            <a:spLocks noGrp="1"/>
          </p:cNvSpPr>
          <p:nvPr>
            <p:ph idx="1"/>
          </p:nvPr>
        </p:nvSpPr>
        <p:spPr>
          <a:xfrm>
            <a:off x="457200" y="1556792"/>
            <a:ext cx="8229600" cy="4767808"/>
          </a:xfrm>
        </p:spPr>
        <p:txBody>
          <a:bodyPr>
            <a:normAutofit/>
          </a:bodyPr>
          <a:lstStyle/>
          <a:p>
            <a:pPr marL="0" indent="0" algn="just">
              <a:buNone/>
            </a:pPr>
            <a:r>
              <a:rPr lang="tr-TR" b="1" dirty="0"/>
              <a:t>b) Uygulamalı sınavlar hariç, öğretmenlerin ortak değerlendirme yapabilmelerine imkân vermek üzere birden fazla şubede okutulan derslerin sınavlarının ortak yapılması esastır. Mesleki ve teknik ortaöğretim kurumlarından, yoğunlaştırılmış eğitim programı uygulanan sınıflar ile işletmelerde mesleki eğitime öğrenci gönderilen sınıflarda ve mesleki eğitim merkezlerinde ortak sınav yapılmaz</a:t>
            </a:r>
          </a:p>
        </p:txBody>
      </p:sp>
    </p:spTree>
    <p:extLst>
      <p:ext uri="{BB962C8B-B14F-4D97-AF65-F5344CB8AC3E}">
        <p14:creationId xmlns:p14="http://schemas.microsoft.com/office/powerpoint/2010/main" val="4444988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04088"/>
            <a:ext cx="8229600" cy="852704"/>
          </a:xfrm>
        </p:spPr>
        <p:txBody>
          <a:bodyPr/>
          <a:lstStyle/>
          <a:p>
            <a:r>
              <a:rPr lang="tr-TR" sz="4500" b="1" dirty="0">
                <a:solidFill>
                  <a:srgbClr val="FF0000"/>
                </a:solidFill>
              </a:rPr>
              <a:t>Yazılı ve uygulamalı sınavlar</a:t>
            </a:r>
            <a:endParaRPr lang="tr-TR" b="1" dirty="0"/>
          </a:p>
        </p:txBody>
      </p:sp>
      <p:sp>
        <p:nvSpPr>
          <p:cNvPr id="3" name="İçerik Yer Tutucusu 2"/>
          <p:cNvSpPr>
            <a:spLocks noGrp="1"/>
          </p:cNvSpPr>
          <p:nvPr>
            <p:ph idx="1"/>
          </p:nvPr>
        </p:nvSpPr>
        <p:spPr/>
        <p:txBody>
          <a:bodyPr>
            <a:normAutofit/>
          </a:bodyPr>
          <a:lstStyle/>
          <a:p>
            <a:pPr marL="0" indent="0" algn="just">
              <a:buNone/>
            </a:pPr>
            <a:r>
              <a:rPr lang="tr-TR" sz="3200" b="1" dirty="0"/>
              <a:t>c) Yazılı sınavlar; gerektiğinde okul, eğitim bölgesi, ilçe, il ve ülke genelinde ortak sınavlar şeklinde yapılabilir. Bu sınavların uygulanmasına ilişkin iş ve işlemler Bakanlıkça belirlenir.</a:t>
            </a:r>
          </a:p>
          <a:p>
            <a:pPr marL="0" indent="0" algn="just">
              <a:buNone/>
            </a:pPr>
            <a:r>
              <a:rPr lang="tr-TR" sz="3200" b="1" dirty="0"/>
              <a:t>ç) Zorunlu hâller dışında yazılı sınav süresi bir ders saatini aşamaz. </a:t>
            </a:r>
          </a:p>
        </p:txBody>
      </p:sp>
    </p:spTree>
    <p:extLst>
      <p:ext uri="{BB962C8B-B14F-4D97-AF65-F5344CB8AC3E}">
        <p14:creationId xmlns:p14="http://schemas.microsoft.com/office/powerpoint/2010/main" val="9931571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04088"/>
            <a:ext cx="8229600" cy="996720"/>
          </a:xfrm>
        </p:spPr>
        <p:txBody>
          <a:bodyPr/>
          <a:lstStyle/>
          <a:p>
            <a:r>
              <a:rPr lang="tr-TR" sz="4500" b="1" dirty="0">
                <a:solidFill>
                  <a:srgbClr val="FF0000"/>
                </a:solidFill>
              </a:rPr>
              <a:t>Yazılı ve uygulamalı sınavlar</a:t>
            </a:r>
            <a:endParaRPr lang="tr-TR" b="1" dirty="0"/>
          </a:p>
        </p:txBody>
      </p:sp>
      <p:sp>
        <p:nvSpPr>
          <p:cNvPr id="3" name="İçerik Yer Tutucusu 2"/>
          <p:cNvSpPr>
            <a:spLocks noGrp="1"/>
          </p:cNvSpPr>
          <p:nvPr>
            <p:ph idx="1"/>
          </p:nvPr>
        </p:nvSpPr>
        <p:spPr/>
        <p:txBody>
          <a:bodyPr>
            <a:normAutofit/>
          </a:bodyPr>
          <a:lstStyle/>
          <a:p>
            <a:pPr marL="0" indent="0" algn="just">
              <a:buNone/>
            </a:pPr>
            <a:r>
              <a:rPr lang="tr-TR" sz="3200" b="1" dirty="0"/>
              <a:t>h ) Türk Dili ve Edebiyatı ile yabancı dil derslerinin her bir sınavı; dinleme, konuşma, okuma ve yazma becerilerini ölçecek şekilde yazılı ve uygulamalı olarak yapılır. </a:t>
            </a:r>
          </a:p>
        </p:txBody>
      </p:sp>
    </p:spTree>
    <p:extLst>
      <p:ext uri="{BB962C8B-B14F-4D97-AF65-F5344CB8AC3E}">
        <p14:creationId xmlns:p14="http://schemas.microsoft.com/office/powerpoint/2010/main" val="1643293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0648"/>
            <a:ext cx="8229600" cy="1008112"/>
          </a:xfrm>
        </p:spPr>
        <p:txBody>
          <a:bodyPr>
            <a:noAutofit/>
          </a:bodyPr>
          <a:lstStyle/>
          <a:p>
            <a:pPr algn="ctr"/>
            <a:r>
              <a:rPr lang="tr-TR" altLang="tr-TR" sz="3200" b="1" dirty="0">
                <a:solidFill>
                  <a:srgbClr val="FF0000"/>
                </a:solidFill>
                <a:latin typeface="Comic Sans MS" pitchFamily="66" charset="0"/>
              </a:rPr>
              <a:t>Yönetmeliğe Göre Kılık Kıyafet Sınırlamaları</a:t>
            </a:r>
            <a:endParaRPr lang="tr-TR" sz="3200" dirty="0"/>
          </a:p>
        </p:txBody>
      </p:sp>
      <p:sp>
        <p:nvSpPr>
          <p:cNvPr id="3" name="İçerik Yer Tutucusu 2"/>
          <p:cNvSpPr>
            <a:spLocks noGrp="1"/>
          </p:cNvSpPr>
          <p:nvPr>
            <p:ph idx="1"/>
          </p:nvPr>
        </p:nvSpPr>
        <p:spPr>
          <a:xfrm>
            <a:off x="457200" y="1268760"/>
            <a:ext cx="8229600" cy="5055840"/>
          </a:xfrm>
        </p:spPr>
        <p:txBody>
          <a:bodyPr/>
          <a:lstStyle/>
          <a:p>
            <a:r>
              <a:rPr lang="tr-TR" altLang="tr-TR" b="1" dirty="0">
                <a:latin typeface="Comic Sans MS" pitchFamily="66" charset="0"/>
              </a:rPr>
              <a:t>Öğrenciler, varsa öğrenim gördükleri okulun arması ve rozeti dışında nişan, arma, sembol, rozet ve benzeri takıları takamazlar. </a:t>
            </a:r>
          </a:p>
          <a:p>
            <a:r>
              <a:rPr lang="tr-TR" altLang="tr-TR" b="1" dirty="0">
                <a:latin typeface="Comic Sans MS" pitchFamily="66" charset="0"/>
              </a:rPr>
              <a:t>İnsan sağlığını olumsuz yönde etkileyen ve mevsim şartlarına uygun olmayan kıyafetler giyemezler. </a:t>
            </a:r>
          </a:p>
          <a:p>
            <a:r>
              <a:rPr lang="tr-TR" altLang="tr-TR" b="1" dirty="0">
                <a:latin typeface="Comic Sans MS" pitchFamily="66" charset="0"/>
              </a:rPr>
              <a:t>Yırtık veya delikli kıyafetler ile şeffaf kıyafetler giyemezler.</a:t>
            </a:r>
            <a:endParaRPr lang="tr-TR" dirty="0"/>
          </a:p>
        </p:txBody>
      </p:sp>
    </p:spTree>
    <p:extLst>
      <p:ext uri="{BB962C8B-B14F-4D97-AF65-F5344CB8AC3E}">
        <p14:creationId xmlns:p14="http://schemas.microsoft.com/office/powerpoint/2010/main" val="39658555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04088"/>
            <a:ext cx="8229600" cy="780696"/>
          </a:xfrm>
        </p:spPr>
        <p:txBody>
          <a:bodyPr/>
          <a:lstStyle/>
          <a:p>
            <a:r>
              <a:rPr lang="tr-TR" sz="4500" b="1" dirty="0">
                <a:solidFill>
                  <a:srgbClr val="FF0000"/>
                </a:solidFill>
              </a:rPr>
              <a:t>Yazılı ve uygulamalı sınavlar</a:t>
            </a:r>
            <a:endParaRPr lang="tr-TR" b="1" dirty="0"/>
          </a:p>
        </p:txBody>
      </p:sp>
      <p:sp>
        <p:nvSpPr>
          <p:cNvPr id="3" name="İçerik Yer Tutucusu 2"/>
          <p:cNvSpPr>
            <a:spLocks noGrp="1"/>
          </p:cNvSpPr>
          <p:nvPr>
            <p:ph idx="1"/>
          </p:nvPr>
        </p:nvSpPr>
        <p:spPr/>
        <p:txBody>
          <a:bodyPr/>
          <a:lstStyle/>
          <a:p>
            <a:pPr marL="0" indent="0" algn="just">
              <a:buNone/>
            </a:pPr>
            <a:r>
              <a:rPr lang="tr-TR" b="1" dirty="0"/>
              <a:t>İşletmelerde mesleki eğitim gören öğrenciler, beceri eğitiminin değerlendirilmesi amacıyla ders yılının son haftasında beceri sınavına alınırlar. Öğrenciler bu süre içerisinde izinli sayılır. Bu sınav, dersin özelliğine göre komisyonca alınacak karar doğrultusunda uygulamalı ve/veya yazılı olarak yapılır. </a:t>
            </a:r>
          </a:p>
        </p:txBody>
      </p:sp>
    </p:spTree>
    <p:extLst>
      <p:ext uri="{BB962C8B-B14F-4D97-AF65-F5344CB8AC3E}">
        <p14:creationId xmlns:p14="http://schemas.microsoft.com/office/powerpoint/2010/main" val="22864424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04088"/>
            <a:ext cx="8229600" cy="708688"/>
          </a:xfrm>
        </p:spPr>
        <p:txBody>
          <a:bodyPr>
            <a:normAutofit fontScale="90000"/>
          </a:bodyPr>
          <a:lstStyle/>
          <a:p>
            <a:r>
              <a:rPr lang="tr-TR" b="1" dirty="0">
                <a:solidFill>
                  <a:srgbClr val="FF0000"/>
                </a:solidFill>
              </a:rPr>
              <a:t>Sınavlara katılmayanlar</a:t>
            </a:r>
          </a:p>
        </p:txBody>
      </p:sp>
      <p:sp>
        <p:nvSpPr>
          <p:cNvPr id="3" name="İçerik Yer Tutucusu 2"/>
          <p:cNvSpPr>
            <a:spLocks noGrp="1"/>
          </p:cNvSpPr>
          <p:nvPr>
            <p:ph idx="1"/>
          </p:nvPr>
        </p:nvSpPr>
        <p:spPr>
          <a:xfrm>
            <a:off x="457200" y="1556792"/>
            <a:ext cx="8229600" cy="4767808"/>
          </a:xfrm>
        </p:spPr>
        <p:txBody>
          <a:bodyPr>
            <a:normAutofit fontScale="92500" lnSpcReduction="10000"/>
          </a:bodyPr>
          <a:lstStyle/>
          <a:p>
            <a:pPr marL="0" indent="0" algn="just">
              <a:buNone/>
            </a:pPr>
            <a:r>
              <a:rPr lang="tr-TR" b="1" dirty="0"/>
              <a:t>(1)Sınavlara katılmayan, performans çalışmasını yerine getirmeyen veya projesini zamanında teslim etmeyen öğrencilerden, özrünü belgelendirenlerin mazeret sınavı ilgili zümrenin belirleyeceği bir zamanda önceden duyurularak bir defaya mahsus yapılır. Performans çalışması veya projesi kabul edilir. Ancak birinci dönemdeki özürler için belirlenen süre birinci dönemi, ikinci dönemdeki özürler için belirlenen süre ikinci dönemi aşamaz. </a:t>
            </a:r>
          </a:p>
          <a:p>
            <a:pPr marL="0" indent="0" algn="just">
              <a:buNone/>
            </a:pPr>
            <a:r>
              <a:rPr lang="tr-TR" b="1" dirty="0"/>
              <a:t>(2) Özürleri nedeniyle sorumluluk sınavına katılamayan ve özürleri kabul edilen öğrencilerin sorumluluk sınavları ilgili dönem içerisinde okul yönetimince yeniden belirlenen günlerde yapılır. </a:t>
            </a:r>
          </a:p>
        </p:txBody>
      </p:sp>
    </p:spTree>
    <p:extLst>
      <p:ext uri="{BB962C8B-B14F-4D97-AF65-F5344CB8AC3E}">
        <p14:creationId xmlns:p14="http://schemas.microsoft.com/office/powerpoint/2010/main" val="2329759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04088"/>
            <a:ext cx="8229600" cy="852704"/>
          </a:xfrm>
        </p:spPr>
        <p:txBody>
          <a:bodyPr/>
          <a:lstStyle/>
          <a:p>
            <a:r>
              <a:rPr lang="tr-TR" sz="4500" b="1" dirty="0">
                <a:solidFill>
                  <a:srgbClr val="FF0000"/>
                </a:solidFill>
              </a:rPr>
              <a:t>Sınavlara katılmayanlar</a:t>
            </a:r>
            <a:endParaRPr lang="tr-TR" dirty="0"/>
          </a:p>
        </p:txBody>
      </p:sp>
      <p:sp>
        <p:nvSpPr>
          <p:cNvPr id="3" name="İçerik Yer Tutucusu 2"/>
          <p:cNvSpPr>
            <a:spLocks noGrp="1"/>
          </p:cNvSpPr>
          <p:nvPr>
            <p:ph idx="1"/>
          </p:nvPr>
        </p:nvSpPr>
        <p:spPr>
          <a:xfrm>
            <a:off x="457200" y="1772816"/>
            <a:ext cx="8229600" cy="4551784"/>
          </a:xfrm>
        </p:spPr>
        <p:txBody>
          <a:bodyPr>
            <a:normAutofit/>
          </a:bodyPr>
          <a:lstStyle/>
          <a:p>
            <a:pPr marL="0" indent="0" algn="just">
              <a:buNone/>
            </a:pPr>
            <a:r>
              <a:rPr lang="tr-TR" b="1" dirty="0"/>
              <a:t>(3) Özürleri nedeniyle yılsonu beceri sınavına katılamayanlara; özrün sınav günü mesai saatinin bitimine kadar kurum müdürlüğüne bildirilmesi ve en geç beş iş günü içinde belgelendirilmesi kaydıyla kurum müdürlüğünce öğretmenler tatile girmeden önce uygun görülecek bir tarihte, özrün süresi öğretmenlerin tatile girdiği tarihten sonraya rastlayan öğrenciler ise yeni ders yılının başlamasından önce sınava alınırlar. </a:t>
            </a:r>
          </a:p>
          <a:p>
            <a:endParaRPr lang="tr-TR" dirty="0"/>
          </a:p>
        </p:txBody>
      </p:sp>
    </p:spTree>
    <p:extLst>
      <p:ext uri="{BB962C8B-B14F-4D97-AF65-F5344CB8AC3E}">
        <p14:creationId xmlns:p14="http://schemas.microsoft.com/office/powerpoint/2010/main" val="27618372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533400"/>
            <a:ext cx="8229600" cy="735360"/>
          </a:xfrm>
        </p:spPr>
        <p:txBody>
          <a:bodyPr>
            <a:normAutofit/>
          </a:bodyPr>
          <a:lstStyle/>
          <a:p>
            <a:r>
              <a:rPr lang="tr-TR" sz="4500" b="1" dirty="0">
                <a:solidFill>
                  <a:srgbClr val="FF0000"/>
                </a:solidFill>
              </a:rPr>
              <a:t>Sınavlara katılmayanlar</a:t>
            </a:r>
            <a:endParaRPr lang="tr-TR" dirty="0"/>
          </a:p>
        </p:txBody>
      </p:sp>
      <p:sp>
        <p:nvSpPr>
          <p:cNvPr id="3" name="İçerik Yer Tutucusu 2"/>
          <p:cNvSpPr>
            <a:spLocks noGrp="1"/>
          </p:cNvSpPr>
          <p:nvPr>
            <p:ph idx="1"/>
          </p:nvPr>
        </p:nvSpPr>
        <p:spPr>
          <a:xfrm>
            <a:off x="457200" y="1412776"/>
            <a:ext cx="8229600" cy="4911824"/>
          </a:xfrm>
        </p:spPr>
        <p:txBody>
          <a:bodyPr>
            <a:normAutofit/>
          </a:bodyPr>
          <a:lstStyle/>
          <a:p>
            <a:pPr algn="just"/>
            <a:r>
              <a:rPr lang="tr-TR" b="1" dirty="0"/>
              <a:t>Geçerli özrü olmadan sınava katılmayan, projesini vermeyen ve performans çalışmasını yerine getirmeyen öğrenciler ile kopya çekenlerin durumları puanla değerlendirilmez. Puan hanesine; sınava katılmayan, projesini vermeyen ve performans çalışmasını yerine getirmeyenler için “G” ve kopya çekenler için “K” olarak belirtilir ve aritmetik ortalamaya dâhil edilir. </a:t>
            </a:r>
          </a:p>
          <a:p>
            <a:pPr algn="just"/>
            <a:r>
              <a:rPr lang="tr-TR" b="1" dirty="0"/>
              <a:t>Öğrenciler, raporlu ve izinli oldukları günlerde yazılı ve uygulamalı sınavlara alınmazlar. </a:t>
            </a:r>
          </a:p>
          <a:p>
            <a:pPr algn="just"/>
            <a:endParaRPr lang="tr-TR" b="1" dirty="0"/>
          </a:p>
        </p:txBody>
      </p:sp>
    </p:spTree>
    <p:extLst>
      <p:ext uri="{BB962C8B-B14F-4D97-AF65-F5344CB8AC3E}">
        <p14:creationId xmlns:p14="http://schemas.microsoft.com/office/powerpoint/2010/main" val="3895436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76672"/>
            <a:ext cx="8229600" cy="936104"/>
          </a:xfrm>
        </p:spPr>
        <p:txBody>
          <a:bodyPr>
            <a:normAutofit fontScale="90000"/>
          </a:bodyPr>
          <a:lstStyle/>
          <a:p>
            <a:pPr algn="ctr"/>
            <a:r>
              <a:rPr lang="tr-TR" sz="3600" b="1" dirty="0">
                <a:solidFill>
                  <a:srgbClr val="FF0000"/>
                </a:solidFill>
              </a:rPr>
              <a:t>Performans çalışması, proje, sosyal sorumluluk programı ve diğer çalışmalar</a:t>
            </a:r>
          </a:p>
        </p:txBody>
      </p:sp>
      <p:sp>
        <p:nvSpPr>
          <p:cNvPr id="3" name="İçerik Yer Tutucusu 2"/>
          <p:cNvSpPr>
            <a:spLocks noGrp="1"/>
          </p:cNvSpPr>
          <p:nvPr>
            <p:ph idx="1"/>
          </p:nvPr>
        </p:nvSpPr>
        <p:spPr>
          <a:xfrm>
            <a:off x="457200" y="1412776"/>
            <a:ext cx="8229600" cy="4911824"/>
          </a:xfrm>
        </p:spPr>
        <p:txBody>
          <a:bodyPr>
            <a:normAutofit/>
          </a:bodyPr>
          <a:lstStyle/>
          <a:p>
            <a:pPr marL="0" indent="0" algn="just">
              <a:buNone/>
            </a:pPr>
            <a:r>
              <a:rPr lang="tr-TR" b="1" dirty="0"/>
              <a:t>Öğrenciler okulların özelliklerine göre sınavların dışında proje ve performans çalışması, sosyal sorumluluk programı ile diğer çalışmaları yapar; seminer, konferans ve benzeri çalışmalara katılır. Öğrenciler, her dönemde tüm derslerden en az bir performans çalışmasını, her ders yılında en az bir dersten proje hazırlama görevini, ortaöğretim süresi boyunca en az 40 saatlik sosyal sorumluluk programı çalışmalarını yerine getirirler. Sosyal sorumluluk programı çalışmaları mesleki ve teknik ortaöğretim programlarında 20 saat olarak uygulanır. </a:t>
            </a:r>
          </a:p>
        </p:txBody>
      </p:sp>
    </p:spTree>
    <p:extLst>
      <p:ext uri="{BB962C8B-B14F-4D97-AF65-F5344CB8AC3E}">
        <p14:creationId xmlns:p14="http://schemas.microsoft.com/office/powerpoint/2010/main" val="11764256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548680"/>
            <a:ext cx="8229600" cy="1008112"/>
          </a:xfrm>
        </p:spPr>
        <p:txBody>
          <a:bodyPr>
            <a:normAutofit fontScale="90000"/>
          </a:bodyPr>
          <a:lstStyle/>
          <a:p>
            <a:pPr algn="ctr"/>
            <a:r>
              <a:rPr lang="tr-TR" sz="3200" b="1" dirty="0">
                <a:solidFill>
                  <a:srgbClr val="FF0000"/>
                </a:solidFill>
              </a:rPr>
              <a:t>Performans çalışması, proje, sosyal sorumluluk programı ve diğer çalışmalar</a:t>
            </a:r>
            <a:endParaRPr lang="tr-TR" dirty="0"/>
          </a:p>
        </p:txBody>
      </p:sp>
      <p:sp>
        <p:nvSpPr>
          <p:cNvPr id="3" name="İçerik Yer Tutucusu 2"/>
          <p:cNvSpPr>
            <a:spLocks noGrp="1"/>
          </p:cNvSpPr>
          <p:nvPr>
            <p:ph idx="1"/>
          </p:nvPr>
        </p:nvSpPr>
        <p:spPr>
          <a:xfrm>
            <a:off x="457200" y="1700808"/>
            <a:ext cx="8229600" cy="4623792"/>
          </a:xfrm>
        </p:spPr>
        <p:txBody>
          <a:bodyPr>
            <a:normAutofit/>
          </a:bodyPr>
          <a:lstStyle/>
          <a:p>
            <a:pPr marL="0" indent="0" algn="just">
              <a:buNone/>
            </a:pPr>
            <a:r>
              <a:rPr lang="tr-TR" sz="2800" b="1" dirty="0"/>
              <a:t>(2) Öğrencilerin ders yılı içinde ulusal ve uluslararası yarışmalarda elde ettikleri başarılar, ilgili dersin proje veya performans çalışması olarak tam puanla değerlendirilir. </a:t>
            </a:r>
          </a:p>
          <a:p>
            <a:pPr marL="0" indent="0" algn="just">
              <a:buNone/>
            </a:pPr>
            <a:r>
              <a:rPr lang="tr-TR" sz="2800" b="1" dirty="0"/>
              <a:t>(3) Öğrencilerin hangi dersten/derslerden proje hazırlayacakları sınıf rehber öğretmenleri tarafından okul yönetimine bildirilir</a:t>
            </a:r>
          </a:p>
        </p:txBody>
      </p:sp>
    </p:spTree>
    <p:extLst>
      <p:ext uri="{BB962C8B-B14F-4D97-AF65-F5344CB8AC3E}">
        <p14:creationId xmlns:p14="http://schemas.microsoft.com/office/powerpoint/2010/main" val="34282189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404664"/>
            <a:ext cx="8229600" cy="1080120"/>
          </a:xfrm>
        </p:spPr>
        <p:txBody>
          <a:bodyPr/>
          <a:lstStyle/>
          <a:p>
            <a:r>
              <a:rPr lang="tr-TR" sz="3200" b="1" dirty="0">
                <a:solidFill>
                  <a:srgbClr val="FF0000"/>
                </a:solidFill>
              </a:rPr>
              <a:t>Performans çalışması, proje, sosyal sorumluluk programı ve diğer çalışmalar</a:t>
            </a:r>
            <a:endParaRPr lang="tr-TR" dirty="0"/>
          </a:p>
        </p:txBody>
      </p:sp>
      <p:sp>
        <p:nvSpPr>
          <p:cNvPr id="3" name="İçerik Yer Tutucusu 2"/>
          <p:cNvSpPr>
            <a:spLocks noGrp="1"/>
          </p:cNvSpPr>
          <p:nvPr>
            <p:ph idx="1"/>
          </p:nvPr>
        </p:nvSpPr>
        <p:spPr>
          <a:xfrm>
            <a:off x="457200" y="1556792"/>
            <a:ext cx="8229600" cy="4767808"/>
          </a:xfrm>
        </p:spPr>
        <p:txBody>
          <a:bodyPr>
            <a:normAutofit fontScale="92500" lnSpcReduction="10000"/>
          </a:bodyPr>
          <a:lstStyle/>
          <a:p>
            <a:pPr marL="0" indent="0" algn="just">
              <a:buNone/>
            </a:pPr>
            <a:r>
              <a:rPr lang="tr-TR" b="1" dirty="0"/>
              <a:t>Proje ve performans çalışması puanla değerlendirilir. Sosyal sorumluluk programı kapsamındaki çalışmalar ve diğer faaliyetler puanla değerlendirilmez; ancak öğrencilerin mezuniyetlerinde belgelendirilir. </a:t>
            </a:r>
          </a:p>
          <a:p>
            <a:pPr marL="0" indent="0" algn="just">
              <a:buNone/>
            </a:pPr>
            <a:r>
              <a:rPr lang="tr-TR" b="1" dirty="0"/>
              <a:t>(8) Her dönemde tüm derslerden iki performans puanı verilir. Performans çalışması, proje ve diğer çalışmalar ile ilgili değerlendirme ölçekleri zümre kararlarıyla belirlenir. Bunlardan birisi birinci fıkra kapsamında yapılan performans çalışmasına, diğeri ise öğrencinin derse hazırlık, devam, aktif katılım ve örnek davranışlarına göre verilir. Zümre kararıyla performans çalışmasına dayalı olarak bir performans puanı daha verilebilir ve öğrencilere duyurulur.</a:t>
            </a:r>
          </a:p>
        </p:txBody>
      </p:sp>
    </p:spTree>
    <p:extLst>
      <p:ext uri="{BB962C8B-B14F-4D97-AF65-F5344CB8AC3E}">
        <p14:creationId xmlns:p14="http://schemas.microsoft.com/office/powerpoint/2010/main" val="14883760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000" b="1" dirty="0">
                <a:solidFill>
                  <a:srgbClr val="FF0000"/>
                </a:solidFill>
                <a:latin typeface="Comic Sans MS" pitchFamily="66" charset="0"/>
              </a:rPr>
              <a:t>Disiplin cezaları</a:t>
            </a:r>
            <a:endParaRPr lang="tr-TR" sz="4000" dirty="0"/>
          </a:p>
        </p:txBody>
      </p:sp>
      <p:sp>
        <p:nvSpPr>
          <p:cNvPr id="3" name="2 İçerik Yer Tutucusu"/>
          <p:cNvSpPr>
            <a:spLocks noGrp="1"/>
          </p:cNvSpPr>
          <p:nvPr>
            <p:ph idx="1"/>
          </p:nvPr>
        </p:nvSpPr>
        <p:spPr/>
        <p:txBody>
          <a:bodyPr/>
          <a:lstStyle/>
          <a:p>
            <a:pPr>
              <a:buFont typeface="Wingdings" pitchFamily="2" charset="2"/>
              <a:buNone/>
            </a:pPr>
            <a:r>
              <a:rPr lang="tr-TR" altLang="tr-TR" b="1" dirty="0">
                <a:latin typeface="Comic Sans MS" pitchFamily="66" charset="0"/>
              </a:rPr>
              <a:t>1-Öğrencilere, disiplin cezasını gerektiren davranış ve fiillerinin niteliklerine göre; </a:t>
            </a:r>
          </a:p>
          <a:p>
            <a:pPr>
              <a:buFont typeface="Wingdings" pitchFamily="2" charset="2"/>
              <a:buNone/>
            </a:pPr>
            <a:r>
              <a:rPr lang="tr-TR" altLang="tr-TR" b="1" dirty="0">
                <a:latin typeface="Comic Sans MS" pitchFamily="66" charset="0"/>
              </a:rPr>
              <a:t>	a) Kınama, </a:t>
            </a:r>
          </a:p>
          <a:p>
            <a:pPr>
              <a:buFont typeface="Wingdings" pitchFamily="2" charset="2"/>
              <a:buNone/>
            </a:pPr>
            <a:r>
              <a:rPr lang="tr-TR" altLang="tr-TR" b="1" dirty="0">
                <a:latin typeface="Comic Sans MS" pitchFamily="66" charset="0"/>
              </a:rPr>
              <a:t>	b) Okuldan kısa süreli uzaklaştırma, </a:t>
            </a:r>
          </a:p>
          <a:p>
            <a:pPr>
              <a:buFont typeface="Wingdings" pitchFamily="2" charset="2"/>
              <a:buNone/>
            </a:pPr>
            <a:r>
              <a:rPr lang="tr-TR" altLang="tr-TR" b="1" dirty="0">
                <a:latin typeface="Comic Sans MS" pitchFamily="66" charset="0"/>
              </a:rPr>
              <a:t>	c) Okul değiştirme, </a:t>
            </a:r>
          </a:p>
          <a:p>
            <a:pPr>
              <a:buFont typeface="Wingdings" pitchFamily="2" charset="2"/>
              <a:buNone/>
            </a:pPr>
            <a:r>
              <a:rPr lang="tr-TR" altLang="tr-TR" b="1" dirty="0">
                <a:latin typeface="Comic Sans MS" pitchFamily="66" charset="0"/>
              </a:rPr>
              <a:t>	ç) Örgün eğitim dışına çıkarma </a:t>
            </a:r>
          </a:p>
          <a:p>
            <a:pPr>
              <a:buFont typeface="Wingdings" pitchFamily="2" charset="2"/>
              <a:buNone/>
            </a:pPr>
            <a:r>
              <a:rPr lang="tr-TR" altLang="tr-TR" b="1" dirty="0">
                <a:latin typeface="Comic Sans MS" pitchFamily="66" charset="0"/>
              </a:rPr>
              <a:t>cezalarından biri verilir.</a:t>
            </a:r>
          </a:p>
          <a:p>
            <a:endParaRPr lang="tr-T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000" b="1" dirty="0">
                <a:solidFill>
                  <a:srgbClr val="FF0000"/>
                </a:solidFill>
                <a:latin typeface="Comic Sans MS" pitchFamily="66" charset="0"/>
              </a:rPr>
              <a:t>Disiplin Cezaları</a:t>
            </a:r>
            <a:endParaRPr lang="tr-TR" sz="4000" dirty="0"/>
          </a:p>
        </p:txBody>
      </p:sp>
      <p:sp>
        <p:nvSpPr>
          <p:cNvPr id="3" name="2 İçerik Yer Tutucusu"/>
          <p:cNvSpPr>
            <a:spLocks noGrp="1"/>
          </p:cNvSpPr>
          <p:nvPr>
            <p:ph idx="1"/>
          </p:nvPr>
        </p:nvSpPr>
        <p:spPr/>
        <p:txBody>
          <a:bodyPr/>
          <a:lstStyle/>
          <a:p>
            <a:pPr>
              <a:buFont typeface="Wingdings" pitchFamily="2" charset="2"/>
              <a:buNone/>
            </a:pPr>
            <a:r>
              <a:rPr lang="tr-TR" altLang="tr-TR" sz="2400" b="1" dirty="0">
                <a:latin typeface="Comic Sans MS" pitchFamily="66" charset="0"/>
              </a:rPr>
              <a:t>Disipline konu olan olaylar okul öğrenci ödül ve disiplin kurulunda görüşülüp karara bağlandıktan sonra; </a:t>
            </a:r>
          </a:p>
          <a:p>
            <a:r>
              <a:rPr lang="tr-TR" altLang="tr-TR" sz="2400" b="1" dirty="0">
                <a:latin typeface="Comic Sans MS" pitchFamily="66" charset="0"/>
              </a:rPr>
              <a:t>a) Kınama ve okuldan kısa süreli uzaklaştırma cezaları okul müdürünün, </a:t>
            </a:r>
          </a:p>
          <a:p>
            <a:r>
              <a:rPr lang="tr-TR" altLang="tr-TR" sz="2400" b="1" dirty="0">
                <a:latin typeface="Comic Sans MS" pitchFamily="66" charset="0"/>
              </a:rPr>
              <a:t>b) Okul değiştirme cezası, ilçe öğrenci disiplin kurulunun, </a:t>
            </a:r>
          </a:p>
          <a:p>
            <a:r>
              <a:rPr lang="tr-TR" altLang="tr-TR" sz="2400" b="1" dirty="0">
                <a:latin typeface="Comic Sans MS" pitchFamily="66" charset="0"/>
              </a:rPr>
              <a:t>c) Örgün eğitim dışına çıkarma cezası, il öğrenci disiplin kurulunun, </a:t>
            </a:r>
          </a:p>
          <a:p>
            <a:r>
              <a:rPr lang="tr-TR" altLang="tr-TR" sz="2400" b="1" dirty="0">
                <a:latin typeface="Comic Sans MS" pitchFamily="66" charset="0"/>
              </a:rPr>
              <a:t>onayından sonra uygulanır.</a:t>
            </a:r>
          </a:p>
          <a:p>
            <a:endParaRPr lang="tr-T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altLang="tr-TR" sz="4000" b="1" dirty="0">
                <a:solidFill>
                  <a:srgbClr val="FF0000"/>
                </a:solidFill>
                <a:latin typeface="Comic Sans MS" pitchFamily="66" charset="0"/>
              </a:rPr>
              <a:t>Kınama cezasını gerektiren davranışlar ve fiiller şunlardır</a:t>
            </a:r>
            <a:endParaRPr lang="tr-TR" sz="4000" dirty="0"/>
          </a:p>
        </p:txBody>
      </p:sp>
      <p:sp>
        <p:nvSpPr>
          <p:cNvPr id="3" name="2 İçerik Yer Tutucusu"/>
          <p:cNvSpPr>
            <a:spLocks noGrp="1"/>
          </p:cNvSpPr>
          <p:nvPr>
            <p:ph idx="1"/>
          </p:nvPr>
        </p:nvSpPr>
        <p:spPr/>
        <p:txBody>
          <a:bodyPr/>
          <a:lstStyle/>
          <a:p>
            <a:pPr>
              <a:buFont typeface="Wingdings" pitchFamily="2" charset="2"/>
              <a:buNone/>
            </a:pPr>
            <a:r>
              <a:rPr lang="tr-TR" altLang="tr-TR" b="1" dirty="0"/>
              <a:t>) </a:t>
            </a:r>
            <a:r>
              <a:rPr lang="tr-TR" altLang="tr-TR" b="1" dirty="0">
                <a:latin typeface="Comic Sans MS" pitchFamily="66" charset="0"/>
              </a:rPr>
              <a:t>Okulu, okul eşyasını ve çevresini kirletmek, </a:t>
            </a:r>
          </a:p>
          <a:p>
            <a:pPr>
              <a:buFont typeface="Wingdings" pitchFamily="2" charset="2"/>
              <a:buNone/>
            </a:pPr>
            <a:r>
              <a:rPr lang="tr-TR" altLang="tr-TR" dirty="0">
                <a:latin typeface="Comic Sans MS" pitchFamily="66" charset="0"/>
              </a:rPr>
              <a:t>b) Yapması gereken görevleri yapmamak, </a:t>
            </a:r>
          </a:p>
          <a:p>
            <a:pPr>
              <a:buFont typeface="Wingdings" pitchFamily="2" charset="2"/>
              <a:buNone/>
            </a:pPr>
            <a:r>
              <a:rPr lang="tr-TR" altLang="tr-TR" dirty="0">
                <a:latin typeface="Comic Sans MS" pitchFamily="66" charset="0"/>
              </a:rPr>
              <a:t>c) </a:t>
            </a:r>
            <a:r>
              <a:rPr lang="tr-TR" altLang="tr-TR" b="1" dirty="0">
                <a:latin typeface="Comic Sans MS" pitchFamily="66" charset="0"/>
              </a:rPr>
              <a:t>Kılık-kıyafete ilişkin mevzuat hükümlerine uymamak, </a:t>
            </a:r>
          </a:p>
          <a:p>
            <a:pPr>
              <a:buFont typeface="Wingdings" pitchFamily="2" charset="2"/>
              <a:buNone/>
            </a:pPr>
            <a:r>
              <a:rPr lang="tr-TR" altLang="tr-TR" b="1" dirty="0">
                <a:latin typeface="Comic Sans MS" pitchFamily="66" charset="0"/>
              </a:rPr>
              <a:t>ç) </a:t>
            </a:r>
            <a:r>
              <a:rPr lang="tr-TR" altLang="tr-TR" dirty="0">
                <a:latin typeface="Comic Sans MS" pitchFamily="66" charset="0"/>
              </a:rPr>
              <a:t>Tütün ve tütün mamullerini bulundurmak veya kullanmak.</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33400"/>
            <a:ext cx="8229600" cy="879376"/>
          </a:xfrm>
        </p:spPr>
        <p:txBody>
          <a:bodyPr>
            <a:normAutofit fontScale="90000"/>
          </a:bodyPr>
          <a:lstStyle/>
          <a:p>
            <a:pPr algn="ctr"/>
            <a:r>
              <a:rPr kumimoji="0" lang="tr-TR" altLang="tr-TR" sz="3200" b="1" i="0" u="none" strike="noStrike" kern="1200" cap="none" spc="0" normalizeH="0" baseline="0" noProof="0" dirty="0">
                <a:ln>
                  <a:noFill/>
                </a:ln>
                <a:solidFill>
                  <a:srgbClr val="FF0000"/>
                </a:solidFill>
                <a:effectLst/>
                <a:uLnTx/>
                <a:uFillTx/>
                <a:latin typeface="Comic Sans MS" pitchFamily="66" charset="0"/>
                <a:ea typeface="+mj-ea"/>
                <a:cs typeface="+mj-cs"/>
              </a:rPr>
              <a:t>Yönetmeliğe Göre Kılık Kıyafet Sınırlamaları</a:t>
            </a:r>
            <a:endParaRPr lang="tr-TR" dirty="0"/>
          </a:p>
        </p:txBody>
      </p:sp>
      <p:sp>
        <p:nvSpPr>
          <p:cNvPr id="3" name="İçerik Yer Tutucusu 2"/>
          <p:cNvSpPr>
            <a:spLocks noGrp="1"/>
          </p:cNvSpPr>
          <p:nvPr>
            <p:ph idx="1"/>
          </p:nvPr>
        </p:nvSpPr>
        <p:spPr>
          <a:xfrm>
            <a:off x="457200" y="1412776"/>
            <a:ext cx="8229600" cy="4911824"/>
          </a:xfrm>
        </p:spPr>
        <p:txBody>
          <a:bodyPr/>
          <a:lstStyle/>
          <a:p>
            <a:r>
              <a:rPr lang="tr-TR" altLang="tr-TR" b="1" dirty="0">
                <a:latin typeface="Comic Sans MS" pitchFamily="66" charset="0"/>
              </a:rPr>
              <a:t>Vücut hatlarını belli eden şort, tayt gibi kıyafetler ile diz üstü etek, derin yırtmaçlı etek, kısa pantolon, kolsuz tişört ve kolsuz gömlek giyemezler.</a:t>
            </a:r>
          </a:p>
          <a:p>
            <a:r>
              <a:rPr lang="tr-TR" altLang="tr-TR" b="1" dirty="0">
                <a:latin typeface="Comic Sans MS" pitchFamily="66" charset="0"/>
              </a:rPr>
              <a:t>Siyasî sembol içeren simge, şekil ve yazıların yer aldığı fular, bere, şapka, çanta ve benzeri materyalleri kullanamaz ve giysileri giyemezler.</a:t>
            </a:r>
          </a:p>
          <a:p>
            <a:r>
              <a:rPr lang="tr-TR" altLang="tr-TR" b="1" dirty="0">
                <a:latin typeface="Comic Sans MS" pitchFamily="66" charset="0"/>
              </a:rPr>
              <a:t>Okul içinde saçlar temiz ve boyasız olarak bulunur, makyaj yapamaz.</a:t>
            </a:r>
          </a:p>
          <a:p>
            <a:pPr>
              <a:buFont typeface="Wingdings" pitchFamily="2" charset="2"/>
              <a:buNone/>
            </a:pPr>
            <a:endParaRPr lang="tr-TR" altLang="tr-TR" dirty="0"/>
          </a:p>
          <a:p>
            <a:endParaRPr lang="tr-TR" dirty="0"/>
          </a:p>
        </p:txBody>
      </p:sp>
    </p:spTree>
    <p:extLst>
      <p:ext uri="{BB962C8B-B14F-4D97-AF65-F5344CB8AC3E}">
        <p14:creationId xmlns:p14="http://schemas.microsoft.com/office/powerpoint/2010/main" val="40669924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kumimoji="0" lang="tr-TR" altLang="tr-TR" sz="4000" b="1" i="0" u="none" strike="noStrike" kern="1200" cap="none" spc="0" normalizeH="0" baseline="0" noProof="0" dirty="0">
                <a:ln>
                  <a:noFill/>
                </a:ln>
                <a:solidFill>
                  <a:srgbClr val="FF0000"/>
                </a:solidFill>
                <a:effectLst/>
                <a:uLnTx/>
                <a:uFillTx/>
                <a:latin typeface="Comic Sans MS" pitchFamily="66" charset="0"/>
                <a:ea typeface="+mj-ea"/>
                <a:cs typeface="+mj-cs"/>
              </a:rPr>
              <a:t>Kınama cezasını gerektiren davranışlar ve fiiller şunlardır</a:t>
            </a:r>
            <a:endParaRPr lang="tr-TR" dirty="0"/>
          </a:p>
        </p:txBody>
      </p:sp>
      <p:sp>
        <p:nvSpPr>
          <p:cNvPr id="3" name="2 İçerik Yer Tutucusu"/>
          <p:cNvSpPr>
            <a:spLocks noGrp="1"/>
          </p:cNvSpPr>
          <p:nvPr>
            <p:ph idx="1"/>
          </p:nvPr>
        </p:nvSpPr>
        <p:spPr/>
        <p:txBody>
          <a:bodyPr/>
          <a:lstStyle/>
          <a:p>
            <a:pPr>
              <a:buFont typeface="Wingdings" pitchFamily="2" charset="2"/>
              <a:buNone/>
            </a:pPr>
            <a:r>
              <a:rPr lang="tr-TR" altLang="tr-TR" dirty="0">
                <a:latin typeface="Comic Sans MS" pitchFamily="66" charset="0"/>
              </a:rPr>
              <a:t>e) </a:t>
            </a:r>
            <a:r>
              <a:rPr lang="tr-TR" altLang="tr-TR" b="1" dirty="0">
                <a:latin typeface="Comic Sans MS" pitchFamily="66" charset="0"/>
              </a:rPr>
              <a:t>Yalan söylemek, </a:t>
            </a:r>
          </a:p>
          <a:p>
            <a:pPr>
              <a:buFont typeface="Wingdings" pitchFamily="2" charset="2"/>
              <a:buNone/>
            </a:pPr>
            <a:r>
              <a:rPr lang="tr-TR" altLang="tr-TR" dirty="0">
                <a:latin typeface="Comic Sans MS" pitchFamily="66" charset="0"/>
              </a:rPr>
              <a:t>f) Özürsüz devamsızlık yapmak, okula geldiği hâlde özürsüz eğitim ve öğretim faaliyetlerine, törenlere ve diğer sosyal etkinliklere katılmamak, geç katılmak veya erken ayrılmak </a:t>
            </a:r>
          </a:p>
          <a:p>
            <a:pPr>
              <a:buFont typeface="Wingdings" pitchFamily="2" charset="2"/>
              <a:buNone/>
            </a:pPr>
            <a:r>
              <a:rPr lang="tr-TR" altLang="tr-TR" dirty="0">
                <a:latin typeface="Comic Sans MS" pitchFamily="66" charset="0"/>
              </a:rPr>
              <a:t>g) </a:t>
            </a:r>
            <a:r>
              <a:rPr lang="tr-TR" altLang="tr-TR" b="1" dirty="0">
                <a:latin typeface="Comic Sans MS" pitchFamily="66" charset="0"/>
              </a:rPr>
              <a:t>Okul kütüphanesi, atölye, </a:t>
            </a:r>
            <a:r>
              <a:rPr lang="tr-TR" altLang="tr-TR" b="1" dirty="0" err="1">
                <a:latin typeface="Comic Sans MS" pitchFamily="66" charset="0"/>
              </a:rPr>
              <a:t>laboratuvar</a:t>
            </a:r>
            <a:r>
              <a:rPr lang="tr-TR" altLang="tr-TR" b="1" dirty="0">
                <a:latin typeface="Comic Sans MS" pitchFamily="66" charset="0"/>
              </a:rPr>
              <a:t>, pansiyon veya diğer bölümlerden aldığı kitap, araç-gereç ve malzemeyi zamanında vermemek, eksik vermek veya kötü kullanmak,</a:t>
            </a:r>
          </a:p>
          <a:p>
            <a:endParaRPr lang="tr-T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229600" cy="936104"/>
          </a:xfrm>
        </p:spPr>
        <p:txBody>
          <a:bodyPr>
            <a:normAutofit fontScale="90000"/>
          </a:bodyPr>
          <a:lstStyle/>
          <a:p>
            <a:r>
              <a:rPr kumimoji="0" lang="tr-TR" altLang="tr-TR" sz="4000" b="1" i="0" u="none" strike="noStrike" kern="1200" cap="none" spc="0" normalizeH="0" baseline="0" noProof="0" dirty="0">
                <a:ln>
                  <a:noFill/>
                </a:ln>
                <a:solidFill>
                  <a:srgbClr val="FF0000"/>
                </a:solidFill>
                <a:effectLst/>
                <a:uLnTx/>
                <a:uFillTx/>
                <a:latin typeface="Comic Sans MS" pitchFamily="66" charset="0"/>
                <a:ea typeface="+mj-ea"/>
                <a:cs typeface="+mj-cs"/>
              </a:rPr>
              <a:t>Kınama cezasını gerektiren davranışlar ve fiiller şunlardır</a:t>
            </a:r>
            <a:endParaRPr lang="tr-TR" dirty="0"/>
          </a:p>
        </p:txBody>
      </p:sp>
      <p:sp>
        <p:nvSpPr>
          <p:cNvPr id="3" name="2 İçerik Yer Tutucusu"/>
          <p:cNvSpPr>
            <a:spLocks noGrp="1"/>
          </p:cNvSpPr>
          <p:nvPr>
            <p:ph idx="1"/>
          </p:nvPr>
        </p:nvSpPr>
        <p:spPr>
          <a:xfrm>
            <a:off x="457200" y="1340768"/>
            <a:ext cx="8229600" cy="4983832"/>
          </a:xfrm>
        </p:spPr>
        <p:txBody>
          <a:bodyPr/>
          <a:lstStyle/>
          <a:p>
            <a:pPr>
              <a:buFont typeface="Wingdings" pitchFamily="2" charset="2"/>
              <a:buNone/>
            </a:pPr>
            <a:r>
              <a:rPr lang="tr-TR" altLang="tr-TR" dirty="0">
                <a:latin typeface="Comic Sans MS" pitchFamily="66" charset="0"/>
              </a:rPr>
              <a:t>ğ) Kaba ve saygısız davranmak, </a:t>
            </a:r>
          </a:p>
          <a:p>
            <a:pPr>
              <a:buFont typeface="Wingdings" pitchFamily="2" charset="2"/>
              <a:buNone/>
            </a:pPr>
            <a:r>
              <a:rPr lang="tr-TR" altLang="tr-TR" b="1" dirty="0">
                <a:latin typeface="Comic Sans MS" pitchFamily="66" charset="0"/>
              </a:rPr>
              <a:t>h) Dersin ve ders dışı eğitim faaliyetlerinin akışını ve düzenini bozacak davranışlarda bulunmak, </a:t>
            </a:r>
          </a:p>
          <a:p>
            <a:pPr>
              <a:buFont typeface="Wingdings" pitchFamily="2" charset="2"/>
              <a:buNone/>
            </a:pPr>
            <a:r>
              <a:rPr lang="tr-TR" altLang="tr-TR" dirty="0">
                <a:latin typeface="Comic Sans MS" pitchFamily="66" charset="0"/>
              </a:rPr>
              <a:t>ı) Kopya çekmek veya çekilmesine yardımcı olmak, </a:t>
            </a:r>
          </a:p>
          <a:p>
            <a:pPr>
              <a:buFont typeface="Wingdings" pitchFamily="2" charset="2"/>
              <a:buNone/>
            </a:pPr>
            <a:r>
              <a:rPr lang="tr-TR" altLang="tr-TR" b="1" dirty="0">
                <a:latin typeface="Comic Sans MS" pitchFamily="66" charset="0"/>
              </a:rPr>
              <a:t>j) Müstehcen veya yasaklanmış araç, gereç ve dokümanları okula ve okula bağlı yerlere sokmak veya yanında bulundurmak</a:t>
            </a:r>
            <a:endParaRPr lang="tr-TR" altLang="tr-TR" dirty="0">
              <a:latin typeface="Comic Sans MS" pitchFamily="66" charset="0"/>
            </a:endParaRPr>
          </a:p>
          <a:p>
            <a:endParaRPr lang="tr-T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kumimoji="0" lang="tr-TR" altLang="tr-TR" sz="4000" b="1" i="0" u="none" strike="noStrike" kern="1200" cap="none" spc="0" normalizeH="0" baseline="0" noProof="0" dirty="0">
                <a:ln>
                  <a:noFill/>
                </a:ln>
                <a:solidFill>
                  <a:srgbClr val="FF0000"/>
                </a:solidFill>
                <a:effectLst/>
                <a:uLnTx/>
                <a:uFillTx/>
                <a:latin typeface="Comic Sans MS" pitchFamily="66" charset="0"/>
                <a:ea typeface="+mj-ea"/>
                <a:cs typeface="+mj-cs"/>
              </a:rPr>
              <a:t>Kınama cezasını gerektiren davranışlar ve fiiller şunlardır</a:t>
            </a:r>
            <a:endParaRPr lang="tr-TR" dirty="0"/>
          </a:p>
        </p:txBody>
      </p:sp>
      <p:sp>
        <p:nvSpPr>
          <p:cNvPr id="3" name="2 İçerik Yer Tutucusu"/>
          <p:cNvSpPr>
            <a:spLocks noGrp="1"/>
          </p:cNvSpPr>
          <p:nvPr>
            <p:ph idx="1"/>
          </p:nvPr>
        </p:nvSpPr>
        <p:spPr/>
        <p:txBody>
          <a:bodyPr/>
          <a:lstStyle/>
          <a:p>
            <a:pPr>
              <a:buFont typeface="Wingdings" pitchFamily="2" charset="2"/>
              <a:buNone/>
            </a:pPr>
            <a:r>
              <a:rPr lang="tr-TR" altLang="tr-TR" sz="2400" b="1" dirty="0">
                <a:latin typeface="Comic Sans MS" pitchFamily="66" charset="0"/>
              </a:rPr>
              <a:t>k) Bilişim araçları veya sosyal medya yoluyla eğitim ve öğretim faaliyetlerine ve kişilere zarar vermek, </a:t>
            </a:r>
          </a:p>
          <a:p>
            <a:pPr>
              <a:buFont typeface="Wingdings" pitchFamily="2" charset="2"/>
              <a:buNone/>
            </a:pPr>
            <a:r>
              <a:rPr lang="tr-TR" altLang="tr-TR" sz="2400" dirty="0">
                <a:latin typeface="Comic Sans MS" pitchFamily="66" charset="0"/>
              </a:rPr>
              <a:t>l) Özürsüz devamsızlık yapmayı, okula geldiği hâlde özürsüz eğitim ve öğretim faaliyetlerine, törenlere ve diğer sosyal etkinliklere katılmamayı, geç katılmayı veya erken ayrılmayı alışkanlık haline getirmek,</a:t>
            </a:r>
          </a:p>
          <a:p>
            <a:pPr>
              <a:buFont typeface="Wingdings" pitchFamily="2" charset="2"/>
              <a:buNone/>
            </a:pPr>
            <a:r>
              <a:rPr lang="tr-TR" altLang="tr-TR" sz="2400" b="1" dirty="0">
                <a:latin typeface="Comic Sans MS" pitchFamily="66" charset="0"/>
              </a:rPr>
              <a:t>m) Kavga etmek, başkalarına fiili şiddet uygulamak,</a:t>
            </a:r>
          </a:p>
          <a:p>
            <a:endParaRPr lang="tr-T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kumimoji="0" lang="tr-TR" altLang="tr-TR" sz="4000" b="1" i="0" u="none" strike="noStrike" kern="1200" cap="none" spc="0" normalizeH="0" baseline="0" noProof="0" dirty="0">
                <a:ln>
                  <a:noFill/>
                </a:ln>
                <a:solidFill>
                  <a:srgbClr val="FF0000"/>
                </a:solidFill>
                <a:effectLst/>
                <a:uLnTx/>
                <a:uFillTx/>
                <a:latin typeface="Comic Sans MS" pitchFamily="66" charset="0"/>
                <a:ea typeface="+mj-ea"/>
                <a:cs typeface="+mj-cs"/>
              </a:rPr>
              <a:t>Kınama cezasını gerektiren davranışlar ve fiiller şunlardır</a:t>
            </a:r>
            <a:endParaRPr lang="tr-TR" dirty="0"/>
          </a:p>
        </p:txBody>
      </p:sp>
      <p:sp>
        <p:nvSpPr>
          <p:cNvPr id="3" name="2 İçerik Yer Tutucusu"/>
          <p:cNvSpPr>
            <a:spLocks noGrp="1"/>
          </p:cNvSpPr>
          <p:nvPr>
            <p:ph idx="1"/>
          </p:nvPr>
        </p:nvSpPr>
        <p:spPr/>
        <p:txBody>
          <a:bodyPr/>
          <a:lstStyle/>
          <a:p>
            <a:pPr>
              <a:buFont typeface="Wingdings" pitchFamily="2" charset="2"/>
              <a:buNone/>
            </a:pPr>
            <a:r>
              <a:rPr lang="tr-TR" altLang="tr-TR" b="1" dirty="0">
                <a:latin typeface="Comic Sans MS" pitchFamily="66" charset="0"/>
              </a:rPr>
              <a:t>l) Millî ve manevi değerlere, genel ahlak ve adaba uygun olmayan, yanlış algı oluşturabilecek tutum ve davranışlarda bulunmak, </a:t>
            </a:r>
          </a:p>
          <a:p>
            <a:pPr>
              <a:buFont typeface="Wingdings" pitchFamily="2" charset="2"/>
              <a:buNone/>
            </a:pPr>
            <a:r>
              <a:rPr lang="tr-TR" altLang="tr-TR" dirty="0">
                <a:latin typeface="Comic Sans MS" pitchFamily="66" charset="0"/>
              </a:rPr>
              <a:t>   n) Öğretmenin bilgisi ve kontrolü dışında bilişim araçları ile meşgul olmak ve dersin akışını bozmak.”</a:t>
            </a:r>
          </a:p>
          <a:p>
            <a:endParaRPr lang="tr-T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altLang="tr-TR" dirty="0"/>
              <a:t> </a:t>
            </a:r>
            <a:r>
              <a:rPr lang="tr-TR" altLang="tr-TR" sz="4400" b="1" dirty="0">
                <a:solidFill>
                  <a:srgbClr val="FF0000"/>
                </a:solidFill>
                <a:latin typeface="Comic Sans MS" pitchFamily="66" charset="0"/>
              </a:rPr>
              <a:t>Okuldan kısa süreli uzaklaştırma cezasını gerektiren fiil ve davranışlar</a:t>
            </a:r>
            <a:endParaRPr lang="tr-TR" sz="4400" dirty="0"/>
          </a:p>
        </p:txBody>
      </p:sp>
      <p:sp>
        <p:nvSpPr>
          <p:cNvPr id="3" name="2 İçerik Yer Tutucusu"/>
          <p:cNvSpPr>
            <a:spLocks noGrp="1"/>
          </p:cNvSpPr>
          <p:nvPr>
            <p:ph idx="1"/>
          </p:nvPr>
        </p:nvSpPr>
        <p:spPr/>
        <p:txBody>
          <a:bodyPr/>
          <a:lstStyle/>
          <a:p>
            <a:pPr>
              <a:buFont typeface="Wingdings" pitchFamily="2" charset="2"/>
              <a:buNone/>
            </a:pPr>
            <a:r>
              <a:rPr lang="tr-TR" altLang="tr-TR" sz="2400" b="1" dirty="0">
                <a:latin typeface="Comic Sans MS" pitchFamily="66" charset="0"/>
              </a:rPr>
              <a:t>a)Kişilere, arkadaşlarına söz ve davranışlarla sarkıntılık, hakaret ve iftira etmek veya başkalarını bu gibi davranışlara kışkırtmak, </a:t>
            </a:r>
          </a:p>
          <a:p>
            <a:pPr>
              <a:buFont typeface="Wingdings" pitchFamily="2" charset="2"/>
              <a:buNone/>
            </a:pPr>
            <a:r>
              <a:rPr lang="tr-TR" altLang="tr-TR" sz="2400" dirty="0">
                <a:latin typeface="Comic Sans MS" pitchFamily="66" charset="0"/>
              </a:rPr>
              <a:t>c) Kişileri veya grupları dil, ırk, cinsiyet, siyasi düşünce, felsefi ve dini inançlarına göre ayırmayı, kınamayı, kötülemeyi amaçlayan davranışlarda bulunmak veya ayrımcılığı körükleyici semboller taşımak,</a:t>
            </a:r>
          </a:p>
          <a:p>
            <a:pPr>
              <a:buFont typeface="Wingdings" pitchFamily="2" charset="2"/>
              <a:buNone/>
            </a:pPr>
            <a:r>
              <a:rPr lang="tr-TR" altLang="tr-TR" sz="2400" dirty="0">
                <a:latin typeface="Comic Sans MS" pitchFamily="66" charset="0"/>
              </a:rPr>
              <a:t>ç) </a:t>
            </a:r>
            <a:r>
              <a:rPr lang="tr-TR" altLang="tr-TR" sz="2400" b="1" dirty="0">
                <a:latin typeface="Comic Sans MS" pitchFamily="66" charset="0"/>
              </a:rPr>
              <a:t>İzinsiz gösteri veya toplantı düzenlemek, bu tür gösteri veya toplantılara katılmak ve bu amaçla yapılan etkinliklerde bulunmak,</a:t>
            </a:r>
          </a:p>
          <a:p>
            <a:endParaRPr lang="tr-T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kumimoji="0" lang="tr-TR" altLang="tr-TR" sz="4000" b="1" i="0" u="none" strike="noStrike" kern="1200" cap="none" spc="0" normalizeH="0" baseline="0" noProof="0" dirty="0">
                <a:ln>
                  <a:noFill/>
                </a:ln>
                <a:solidFill>
                  <a:srgbClr val="FF0000"/>
                </a:solidFill>
                <a:effectLst/>
                <a:uLnTx/>
                <a:uFillTx/>
                <a:latin typeface="Comic Sans MS" pitchFamily="66" charset="0"/>
                <a:ea typeface="+mj-ea"/>
                <a:cs typeface="+mj-cs"/>
              </a:rPr>
              <a:t>Okuldan kısa süreli uzaklaştırma cezası</a:t>
            </a:r>
            <a:endParaRPr lang="tr-TR" dirty="0"/>
          </a:p>
        </p:txBody>
      </p:sp>
      <p:sp>
        <p:nvSpPr>
          <p:cNvPr id="3" name="2 İçerik Yer Tutucusu"/>
          <p:cNvSpPr>
            <a:spLocks noGrp="1"/>
          </p:cNvSpPr>
          <p:nvPr>
            <p:ph idx="1"/>
          </p:nvPr>
        </p:nvSpPr>
        <p:spPr/>
        <p:txBody>
          <a:bodyPr/>
          <a:lstStyle/>
          <a:p>
            <a:pPr>
              <a:buFont typeface="Wingdings" pitchFamily="2" charset="2"/>
              <a:buNone/>
            </a:pPr>
            <a:r>
              <a:rPr lang="tr-TR" altLang="tr-TR" sz="2400" dirty="0">
                <a:latin typeface="Comic Sans MS" pitchFamily="66" charset="0"/>
              </a:rPr>
              <a:t>d) </a:t>
            </a:r>
            <a:r>
              <a:rPr lang="tr-TR" altLang="tr-TR" sz="2400" b="1" dirty="0">
                <a:latin typeface="Comic Sans MS" pitchFamily="66" charset="0"/>
              </a:rPr>
              <a:t>Her türlü ortamda kumar oynamak veya oynatmak,</a:t>
            </a:r>
          </a:p>
          <a:p>
            <a:pPr>
              <a:buFont typeface="Wingdings" pitchFamily="2" charset="2"/>
              <a:buNone/>
            </a:pPr>
            <a:r>
              <a:rPr lang="tr-TR" altLang="tr-TR" sz="2400" dirty="0">
                <a:latin typeface="Comic Sans MS" pitchFamily="66" charset="0"/>
              </a:rPr>
              <a:t>e) Verilen görevlerin yapılmasına engel olmak,</a:t>
            </a:r>
          </a:p>
          <a:p>
            <a:pPr>
              <a:buFont typeface="Wingdings" pitchFamily="2" charset="2"/>
              <a:buNone/>
            </a:pPr>
            <a:r>
              <a:rPr lang="tr-TR" altLang="tr-TR" sz="2400" dirty="0">
                <a:latin typeface="Comic Sans MS" pitchFamily="66" charset="0"/>
              </a:rPr>
              <a:t>f) </a:t>
            </a:r>
            <a:r>
              <a:rPr lang="tr-TR" altLang="tr-TR" sz="2400" b="1" dirty="0">
                <a:latin typeface="Comic Sans MS" pitchFamily="66" charset="0"/>
              </a:rPr>
              <a:t>Başkalarına hakaret etmek, </a:t>
            </a:r>
          </a:p>
          <a:p>
            <a:pPr>
              <a:buFont typeface="Wingdings" pitchFamily="2" charset="2"/>
              <a:buNone/>
            </a:pPr>
            <a:r>
              <a:rPr lang="tr-TR" altLang="tr-TR" sz="2400" dirty="0">
                <a:latin typeface="Comic Sans MS" pitchFamily="66" charset="0"/>
              </a:rPr>
              <a:t>g) Yasaklanmış veya müstehcen yayın, kitap, dergi, broşür, gazete, bildiri, beyanname, ilan ve benzerlerini dağıtmak, duvarlara ve diğer yerlere asmak, yapıştırmak, yazmak; bu amaçlar için okul araç-gerecini ve eklentilerini kullanmak,</a:t>
            </a:r>
          </a:p>
          <a:p>
            <a:pPr>
              <a:buFont typeface="Wingdings" pitchFamily="2" charset="2"/>
              <a:buNone/>
            </a:pPr>
            <a:r>
              <a:rPr lang="tr-TR" altLang="tr-TR" sz="2400" dirty="0">
                <a:latin typeface="Comic Sans MS" pitchFamily="66" charset="0"/>
              </a:rPr>
              <a:t>ğ) </a:t>
            </a:r>
            <a:r>
              <a:rPr lang="tr-TR" altLang="tr-TR" sz="2400" b="1" dirty="0">
                <a:latin typeface="Comic Sans MS" pitchFamily="66" charset="0"/>
              </a:rPr>
              <a:t>Bilişim araçları yoluyla eğitim ve öğretim faaliyetleriyle kişilere zarar vermek,</a:t>
            </a:r>
          </a:p>
          <a:p>
            <a:endParaRPr lang="tr-T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564672"/>
          </a:xfrm>
        </p:spPr>
        <p:txBody>
          <a:bodyPr>
            <a:normAutofit/>
          </a:bodyPr>
          <a:lstStyle/>
          <a:p>
            <a:r>
              <a:rPr kumimoji="0" lang="tr-TR" altLang="tr-TR" sz="3200" b="1" i="0" u="none" strike="noStrike" kern="1200" cap="none" spc="0" normalizeH="0" baseline="0" noProof="0" dirty="0">
                <a:ln>
                  <a:noFill/>
                </a:ln>
                <a:solidFill>
                  <a:srgbClr val="FF0000"/>
                </a:solidFill>
                <a:effectLst/>
                <a:uLnTx/>
                <a:uFillTx/>
                <a:latin typeface="Comic Sans MS" pitchFamily="66" charset="0"/>
                <a:ea typeface="+mj-ea"/>
                <a:cs typeface="+mj-cs"/>
              </a:rPr>
              <a:t>Okuldan kısa süreli uzaklaştırma cezası</a:t>
            </a:r>
            <a:endParaRPr lang="tr-TR" sz="3200" dirty="0"/>
          </a:p>
        </p:txBody>
      </p:sp>
      <p:sp>
        <p:nvSpPr>
          <p:cNvPr id="3" name="2 İçerik Yer Tutucusu"/>
          <p:cNvSpPr>
            <a:spLocks noGrp="1"/>
          </p:cNvSpPr>
          <p:nvPr>
            <p:ph idx="1"/>
          </p:nvPr>
        </p:nvSpPr>
        <p:spPr>
          <a:xfrm>
            <a:off x="457200" y="1484784"/>
            <a:ext cx="8229600" cy="4839816"/>
          </a:xfrm>
        </p:spPr>
        <p:txBody>
          <a:bodyPr>
            <a:normAutofit fontScale="92500" lnSpcReduction="10000"/>
          </a:bodyPr>
          <a:lstStyle/>
          <a:p>
            <a:pPr>
              <a:buFont typeface="Wingdings" pitchFamily="2" charset="2"/>
              <a:buNone/>
            </a:pPr>
            <a:r>
              <a:rPr lang="tr-TR" altLang="tr-TR" dirty="0">
                <a:latin typeface="Comic Sans MS" pitchFamily="66" charset="0"/>
              </a:rPr>
              <a:t>h) </a:t>
            </a:r>
            <a:r>
              <a:rPr lang="tr-TR" altLang="tr-TR" b="1" dirty="0">
                <a:latin typeface="Comic Sans MS" pitchFamily="66" charset="0"/>
              </a:rPr>
              <a:t>Özürsüz devamsızlık yapmayı, okula geldiği hâlde özürsüz eğitim ve öğretim faaliyetlerine, törenlere ve diğer sosyal etkinliklere katılmamayı, geç katılmayı veya erken ayrılmayı alışkanlık haline getirmek,</a:t>
            </a:r>
          </a:p>
          <a:p>
            <a:pPr>
              <a:buFont typeface="Wingdings" pitchFamily="2" charset="2"/>
              <a:buNone/>
            </a:pPr>
            <a:r>
              <a:rPr lang="tr-TR" altLang="tr-TR" dirty="0">
                <a:latin typeface="Comic Sans MS" pitchFamily="66" charset="0"/>
              </a:rPr>
              <a:t>ı) Kavga etmek, başkalarına fiili şiddet uygulamak,</a:t>
            </a:r>
          </a:p>
          <a:p>
            <a:pPr>
              <a:buFont typeface="Wingdings" pitchFamily="2" charset="2"/>
              <a:buNone/>
            </a:pPr>
            <a:r>
              <a:rPr lang="tr-TR" altLang="tr-TR" dirty="0">
                <a:latin typeface="Comic Sans MS" pitchFamily="66" charset="0"/>
              </a:rPr>
              <a:t>i) </a:t>
            </a:r>
            <a:r>
              <a:rPr lang="tr-TR" altLang="tr-TR" b="1" dirty="0">
                <a:latin typeface="Comic Sans MS" pitchFamily="66" charset="0"/>
              </a:rPr>
              <a:t>Okul binası, eklenti ve donanımlarına, arkadaşlarının araç-gerecine siyasi, ideolojik veya müstehcen amaçlı yazılar yazmak, resim veya semboller çizmek,</a:t>
            </a:r>
          </a:p>
          <a:p>
            <a:pPr>
              <a:buFont typeface="Wingdings" pitchFamily="2" charset="2"/>
              <a:buNone/>
            </a:pPr>
            <a:r>
              <a:rPr lang="tr-TR" altLang="tr-TR" dirty="0">
                <a:latin typeface="Comic Sans MS" pitchFamily="66" charset="0"/>
              </a:rPr>
              <a:t>j) Toplu kopya çekmek veya çekilmesine yardımcı olmak,</a:t>
            </a:r>
          </a:p>
          <a:p>
            <a:pPr>
              <a:buFont typeface="Wingdings" pitchFamily="2" charset="2"/>
              <a:buNone/>
            </a:pPr>
            <a:r>
              <a:rPr lang="tr-TR" altLang="tr-TR" dirty="0">
                <a:latin typeface="Comic Sans MS" pitchFamily="66" charset="0"/>
              </a:rPr>
              <a:t>k) </a:t>
            </a:r>
            <a:r>
              <a:rPr lang="tr-TR" altLang="tr-TR" b="1" dirty="0">
                <a:latin typeface="Comic Sans MS" pitchFamily="66" charset="0"/>
              </a:rPr>
              <a:t>Sarhoşluk veren zararlı maddeleri bulundurmak veya kullanmak.</a:t>
            </a:r>
          </a:p>
          <a:p>
            <a:endParaRPr lang="tr-T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altLang="tr-TR" sz="4000" b="1" dirty="0">
                <a:solidFill>
                  <a:srgbClr val="FF0000"/>
                </a:solidFill>
                <a:latin typeface="Comic Sans MS" pitchFamily="66" charset="0"/>
              </a:rPr>
              <a:t>Okul değiştirme cezasını gerektiren fiil ve davranışlar</a:t>
            </a:r>
            <a:endParaRPr lang="tr-TR" sz="4000" dirty="0"/>
          </a:p>
        </p:txBody>
      </p:sp>
      <p:sp>
        <p:nvSpPr>
          <p:cNvPr id="3" name="2 İçerik Yer Tutucusu"/>
          <p:cNvSpPr>
            <a:spLocks noGrp="1"/>
          </p:cNvSpPr>
          <p:nvPr>
            <p:ph idx="1"/>
          </p:nvPr>
        </p:nvSpPr>
        <p:spPr/>
        <p:txBody>
          <a:bodyPr/>
          <a:lstStyle/>
          <a:p>
            <a:pPr>
              <a:buFont typeface="Wingdings" pitchFamily="2" charset="2"/>
              <a:buNone/>
            </a:pPr>
            <a:r>
              <a:rPr lang="tr-TR" altLang="tr-TR" sz="2800" dirty="0">
                <a:latin typeface="Comic Sans MS" pitchFamily="66" charset="0"/>
              </a:rPr>
              <a:t>a) </a:t>
            </a:r>
            <a:r>
              <a:rPr lang="tr-TR" altLang="tr-TR" sz="2800" b="1" dirty="0">
                <a:latin typeface="Comic Sans MS" pitchFamily="66" charset="0"/>
              </a:rPr>
              <a:t>Türk Bayrağına, ülkeyi, milleti ve devleti temsil eden sembollere saygısızlık etmek,</a:t>
            </a:r>
          </a:p>
          <a:p>
            <a:pPr>
              <a:buFont typeface="Wingdings" pitchFamily="2" charset="2"/>
              <a:buNone/>
            </a:pPr>
            <a:r>
              <a:rPr lang="tr-TR" altLang="tr-TR" sz="2800" dirty="0">
                <a:latin typeface="Comic Sans MS" pitchFamily="66" charset="0"/>
              </a:rPr>
              <a:t>b) Millî ve manevi değerleri söz, yazı, resim veya başka bir şekilde aşağılamak; bu değerlere küfür ve hakaret etmek,</a:t>
            </a:r>
          </a:p>
          <a:p>
            <a:pPr>
              <a:buFont typeface="Wingdings" pitchFamily="2" charset="2"/>
              <a:buNone/>
            </a:pPr>
            <a:r>
              <a:rPr lang="tr-TR" altLang="tr-TR" sz="2800" dirty="0">
                <a:latin typeface="Comic Sans MS" pitchFamily="66" charset="0"/>
              </a:rPr>
              <a:t>c) </a:t>
            </a:r>
            <a:r>
              <a:rPr lang="tr-TR" altLang="tr-TR" sz="2800" b="1" dirty="0">
                <a:latin typeface="Comic Sans MS" pitchFamily="66" charset="0"/>
              </a:rPr>
              <a:t>Okul çalışanlarının görevlerini yapmalarına engel olmak,</a:t>
            </a:r>
          </a:p>
          <a:p>
            <a:pPr>
              <a:buFont typeface="Wingdings" pitchFamily="2" charset="2"/>
              <a:buNone/>
            </a:pPr>
            <a:r>
              <a:rPr lang="tr-TR" altLang="tr-TR" sz="2800" dirty="0">
                <a:latin typeface="Comic Sans MS" pitchFamily="66" charset="0"/>
              </a:rPr>
              <a:t>ç) Hırsızlık yapmak, yaptırmak ve yapılmasına yardımcı olmak,</a:t>
            </a:r>
          </a:p>
          <a:p>
            <a:endParaRPr lang="tr-T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648072"/>
          </a:xfrm>
        </p:spPr>
        <p:txBody>
          <a:bodyPr>
            <a:normAutofit fontScale="90000"/>
          </a:bodyPr>
          <a:lstStyle/>
          <a:p>
            <a:r>
              <a:rPr kumimoji="0" lang="tr-TR" altLang="tr-TR" sz="4000" b="1" i="0" u="none" strike="noStrike" kern="1200" cap="none" spc="0" normalizeH="0" baseline="0" noProof="0" dirty="0">
                <a:ln>
                  <a:noFill/>
                </a:ln>
                <a:solidFill>
                  <a:srgbClr val="FF0000"/>
                </a:solidFill>
                <a:effectLst/>
                <a:uLnTx/>
                <a:uFillTx/>
                <a:latin typeface="Comic Sans MS" pitchFamily="66" charset="0"/>
                <a:ea typeface="+mj-ea"/>
                <a:cs typeface="+mj-cs"/>
              </a:rPr>
              <a:t>Okul değiştirme cezası</a:t>
            </a:r>
            <a:endParaRPr lang="tr-TR" dirty="0"/>
          </a:p>
        </p:txBody>
      </p:sp>
      <p:sp>
        <p:nvSpPr>
          <p:cNvPr id="3" name="2 İçerik Yer Tutucusu"/>
          <p:cNvSpPr>
            <a:spLocks noGrp="1"/>
          </p:cNvSpPr>
          <p:nvPr>
            <p:ph idx="1"/>
          </p:nvPr>
        </p:nvSpPr>
        <p:spPr>
          <a:xfrm>
            <a:off x="457200" y="1196752"/>
            <a:ext cx="8229600" cy="5127848"/>
          </a:xfrm>
        </p:spPr>
        <p:txBody>
          <a:bodyPr>
            <a:normAutofit/>
          </a:bodyPr>
          <a:lstStyle/>
          <a:p>
            <a:pPr>
              <a:buFont typeface="Wingdings" pitchFamily="2" charset="2"/>
              <a:buNone/>
            </a:pPr>
            <a:r>
              <a:rPr lang="tr-TR" altLang="tr-TR" sz="2400" dirty="0">
                <a:latin typeface="Comic Sans MS" pitchFamily="66" charset="0"/>
              </a:rPr>
              <a:t>d) Okulla ilişkisi olmayan kişileri, okulda veya eklentilerinde barındırmak,</a:t>
            </a:r>
          </a:p>
          <a:p>
            <a:pPr>
              <a:buFont typeface="Wingdings" pitchFamily="2" charset="2"/>
              <a:buNone/>
            </a:pPr>
            <a:r>
              <a:rPr lang="tr-TR" altLang="tr-TR" sz="2400" dirty="0">
                <a:latin typeface="Comic Sans MS" pitchFamily="66" charset="0"/>
              </a:rPr>
              <a:t>e) </a:t>
            </a:r>
            <a:r>
              <a:rPr lang="tr-TR" altLang="tr-TR" sz="2400" b="1" dirty="0">
                <a:latin typeface="Comic Sans MS" pitchFamily="66" charset="0"/>
              </a:rPr>
              <a:t>Okul tarafından verilen belgelerde değişiklik yapmak; sahte belge düzenlemek; üzerinde değişiklik yapılmış belgeleri kullanmak veya bu belgelerin sağladığı haklardan yararlanmak ve başkalarını yararlandırmak,</a:t>
            </a:r>
          </a:p>
          <a:p>
            <a:pPr>
              <a:buFont typeface="Wingdings" pitchFamily="2" charset="2"/>
              <a:buNone/>
            </a:pPr>
            <a:r>
              <a:rPr lang="tr-TR" altLang="tr-TR" sz="2400" dirty="0">
                <a:latin typeface="Comic Sans MS" pitchFamily="66" charset="0"/>
              </a:rPr>
              <a:t>f) Okul sınırları içinde herhangi bir yeri, izinsiz olarak eğitim ve öğretim amaçları dışında kullanmak veya kullanılmasına yardımcı olmak,</a:t>
            </a:r>
          </a:p>
          <a:p>
            <a:pPr>
              <a:buFont typeface="Wingdings" pitchFamily="2" charset="2"/>
              <a:buNone/>
            </a:pPr>
            <a:r>
              <a:rPr lang="tr-TR" altLang="tr-TR" sz="2400" dirty="0">
                <a:latin typeface="Comic Sans MS" pitchFamily="66" charset="0"/>
              </a:rPr>
              <a:t>g) </a:t>
            </a:r>
            <a:r>
              <a:rPr lang="tr-TR" altLang="tr-TR" sz="2400" b="1" dirty="0">
                <a:latin typeface="Comic Sans MS" pitchFamily="66" charset="0"/>
              </a:rPr>
              <a:t>Okula ait taşınır veya taşınmaz mallara zarar vermek,</a:t>
            </a:r>
          </a:p>
          <a:p>
            <a:endParaRPr lang="tr-T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229600" cy="864096"/>
          </a:xfrm>
        </p:spPr>
        <p:txBody>
          <a:bodyPr>
            <a:normAutofit/>
          </a:bodyPr>
          <a:lstStyle/>
          <a:p>
            <a:r>
              <a:rPr kumimoji="0" lang="tr-TR" altLang="tr-TR" sz="4000" b="1" i="0" u="none" strike="noStrike" kern="1200" cap="none" spc="0" normalizeH="0" baseline="0" noProof="0" dirty="0">
                <a:ln>
                  <a:noFill/>
                </a:ln>
                <a:solidFill>
                  <a:srgbClr val="FF0000"/>
                </a:solidFill>
                <a:effectLst/>
                <a:uLnTx/>
                <a:uFillTx/>
                <a:latin typeface="Comic Sans MS" pitchFamily="66" charset="0"/>
                <a:ea typeface="+mj-ea"/>
                <a:cs typeface="+mj-cs"/>
              </a:rPr>
              <a:t>Okul değiştirme cezası</a:t>
            </a:r>
            <a:endParaRPr lang="tr-TR" dirty="0"/>
          </a:p>
        </p:txBody>
      </p:sp>
      <p:sp>
        <p:nvSpPr>
          <p:cNvPr id="3" name="2 İçerik Yer Tutucusu"/>
          <p:cNvSpPr>
            <a:spLocks noGrp="1"/>
          </p:cNvSpPr>
          <p:nvPr>
            <p:ph idx="1"/>
          </p:nvPr>
        </p:nvSpPr>
        <p:spPr>
          <a:xfrm>
            <a:off x="457200" y="1268760"/>
            <a:ext cx="8229600" cy="5055840"/>
          </a:xfrm>
        </p:spPr>
        <p:txBody>
          <a:bodyPr>
            <a:normAutofit fontScale="92500" lnSpcReduction="10000"/>
          </a:bodyPr>
          <a:lstStyle/>
          <a:p>
            <a:pPr>
              <a:buFont typeface="Wingdings" pitchFamily="2" charset="2"/>
              <a:buNone/>
            </a:pPr>
            <a:r>
              <a:rPr lang="tr-TR" altLang="tr-TR" sz="2800" dirty="0">
                <a:latin typeface="Comic Sans MS" pitchFamily="66" charset="0"/>
              </a:rPr>
              <a:t>ğ) </a:t>
            </a:r>
            <a:r>
              <a:rPr lang="tr-TR" altLang="tr-TR" b="1" dirty="0">
                <a:latin typeface="Comic Sans MS" pitchFamily="66" charset="0"/>
              </a:rPr>
              <a:t>Ders, sınav, uygulama ve diğer faaliyetlerin yapılmasını engellemek veya arkadaşlarını bu eylemlere katılmaya kışkırtmak,</a:t>
            </a:r>
          </a:p>
          <a:p>
            <a:pPr>
              <a:buFont typeface="Wingdings" pitchFamily="2" charset="2"/>
              <a:buNone/>
            </a:pPr>
            <a:r>
              <a:rPr lang="tr-TR" altLang="tr-TR" dirty="0">
                <a:latin typeface="Comic Sans MS" pitchFamily="66" charset="0"/>
              </a:rPr>
              <a:t>ı) Zor kullanarak veya tehditle kopya çekmek veya çekilmesini sağlamak,</a:t>
            </a:r>
          </a:p>
          <a:p>
            <a:pPr>
              <a:buFont typeface="Wingdings" pitchFamily="2" charset="2"/>
              <a:buNone/>
            </a:pPr>
            <a:r>
              <a:rPr lang="tr-TR" altLang="tr-TR" dirty="0">
                <a:latin typeface="Comic Sans MS" pitchFamily="66" charset="0"/>
              </a:rPr>
              <a:t>j) </a:t>
            </a:r>
            <a:r>
              <a:rPr lang="tr-TR" altLang="tr-TR" b="1" dirty="0">
                <a:latin typeface="Comic Sans MS" pitchFamily="66" charset="0"/>
              </a:rPr>
              <a:t>Yerine başkasını sınava sokmak, başkasının yerine sınava girmek,</a:t>
            </a:r>
          </a:p>
          <a:p>
            <a:pPr>
              <a:buFont typeface="Wingdings" pitchFamily="2" charset="2"/>
              <a:buNone/>
            </a:pPr>
            <a:r>
              <a:rPr lang="tr-TR" altLang="tr-TR" dirty="0">
                <a:latin typeface="Comic Sans MS" pitchFamily="66" charset="0"/>
              </a:rPr>
              <a:t> k) Eğitim ve öğretim ortamında siyasi partilerin, bu partilere bağlı yan kuruluşların, derneklerin, sendikaların ve benzeri kuruluşların siyasi ve ideolojik görüşleri doğrultusunda eylem düzenlemek, başkalarını bu gibi eylemleri düzenlemeye kışkırtmak, düzenlenmiş eylemlere etkin biçimde katılmak,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altLang="tr-TR" sz="4000" b="1" dirty="0">
                <a:solidFill>
                  <a:srgbClr val="FF0000"/>
                </a:solidFill>
                <a:latin typeface="Comic Sans MS" pitchFamily="66" charset="0"/>
              </a:rPr>
              <a:t>Öğrenci Nöbetleri</a:t>
            </a:r>
            <a:endParaRPr lang="tr-TR" sz="4000" dirty="0"/>
          </a:p>
        </p:txBody>
      </p:sp>
      <p:sp>
        <p:nvSpPr>
          <p:cNvPr id="3" name="2 İçerik Yer Tutucusu"/>
          <p:cNvSpPr>
            <a:spLocks noGrp="1"/>
          </p:cNvSpPr>
          <p:nvPr>
            <p:ph idx="1"/>
          </p:nvPr>
        </p:nvSpPr>
        <p:spPr/>
        <p:txBody>
          <a:bodyPr/>
          <a:lstStyle/>
          <a:p>
            <a:r>
              <a:rPr lang="tr-TR" altLang="tr-TR" sz="2400" b="1" dirty="0">
                <a:latin typeface="Comic Sans MS" pitchFamily="66" charset="0"/>
              </a:rPr>
              <a:t>Öğrencilerin görev ve sorumluluk bilincini geliştirmek, okulun yönetim işlerine yardımcı olmalarını sağlamak amacıyla öğrencilere nöbet görevi verilir. </a:t>
            </a:r>
          </a:p>
          <a:p>
            <a:r>
              <a:rPr lang="tr-TR" altLang="tr-TR" sz="2400" b="1" dirty="0">
                <a:latin typeface="Comic Sans MS" pitchFamily="66" charset="0"/>
              </a:rPr>
              <a:t>Nöbetçi öğrenciler, nöbetçi öğretmene, nöbetçi müdür yardımcısına veya okul müdürüne bilgi vermek şartıyla yazılı ve uygulamalı sınava girerler. Öğrencilerin nöbet tuttuğu günler devamsızlıktan sayılmaz. </a:t>
            </a:r>
            <a:endParaRPr lang="tr-T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a:bodyPr>
          <a:lstStyle/>
          <a:p>
            <a:r>
              <a:rPr kumimoji="0" lang="tr-TR" altLang="tr-TR" sz="4000" b="1" i="0" u="none" strike="noStrike" kern="1200" cap="none" spc="0" normalizeH="0" baseline="0" noProof="0" dirty="0">
                <a:ln>
                  <a:noFill/>
                </a:ln>
                <a:solidFill>
                  <a:srgbClr val="FF0000"/>
                </a:solidFill>
                <a:effectLst/>
                <a:uLnTx/>
                <a:uFillTx/>
                <a:latin typeface="Comic Sans MS" pitchFamily="66" charset="0"/>
                <a:ea typeface="+mj-ea"/>
                <a:cs typeface="+mj-cs"/>
              </a:rPr>
              <a:t>Okul değiştirme cezası</a:t>
            </a:r>
            <a:endParaRPr lang="tr-TR" dirty="0"/>
          </a:p>
        </p:txBody>
      </p:sp>
      <p:sp>
        <p:nvSpPr>
          <p:cNvPr id="3" name="2 İçerik Yer Tutucusu"/>
          <p:cNvSpPr>
            <a:spLocks noGrp="1"/>
          </p:cNvSpPr>
          <p:nvPr>
            <p:ph idx="1"/>
          </p:nvPr>
        </p:nvSpPr>
        <p:spPr>
          <a:xfrm>
            <a:off x="457200" y="1700808"/>
            <a:ext cx="8229600" cy="4623792"/>
          </a:xfrm>
        </p:spPr>
        <p:txBody>
          <a:bodyPr/>
          <a:lstStyle/>
          <a:p>
            <a:pPr>
              <a:buFont typeface="Wingdings" pitchFamily="2" charset="2"/>
              <a:buNone/>
            </a:pPr>
            <a:r>
              <a:rPr lang="tr-TR" altLang="tr-TR" sz="2000" dirty="0">
                <a:latin typeface="Comic Sans MS" pitchFamily="66" charset="0"/>
              </a:rPr>
              <a:t>k) </a:t>
            </a:r>
            <a:r>
              <a:rPr lang="tr-TR" altLang="tr-TR" sz="2400" dirty="0">
                <a:latin typeface="Comic Sans MS" pitchFamily="66" charset="0"/>
              </a:rPr>
              <a:t>Siyasi partilere, bu partilere bağlı yan kuruluşlara, derneklere, sendikalara ve benzeri kuruluşlara üye olmak, üye kaydetmek, para toplamak ve bağışta bulunmaya zorlamak,</a:t>
            </a:r>
          </a:p>
          <a:p>
            <a:pPr>
              <a:buFont typeface="Wingdings" pitchFamily="2" charset="2"/>
              <a:buNone/>
            </a:pPr>
            <a:r>
              <a:rPr lang="tr-TR" altLang="tr-TR" sz="2400" dirty="0">
                <a:latin typeface="Comic Sans MS" pitchFamily="66" charset="0"/>
              </a:rPr>
              <a:t>m) </a:t>
            </a:r>
            <a:r>
              <a:rPr lang="tr-TR" altLang="tr-TR" sz="2400" b="1" dirty="0">
                <a:latin typeface="Comic Sans MS" pitchFamily="66" charset="0"/>
              </a:rPr>
              <a:t>Bilişim araçları yoluyla eğitim ve öğretimi engellemek, kişilere ağır derecede maddi ve manevi zarar vermek,</a:t>
            </a:r>
          </a:p>
          <a:p>
            <a:pPr>
              <a:buFont typeface="Wingdings" pitchFamily="2" charset="2"/>
              <a:buNone/>
            </a:pPr>
            <a:r>
              <a:rPr lang="tr-TR" altLang="tr-TR" sz="2400" dirty="0">
                <a:latin typeface="Comic Sans MS" pitchFamily="66" charset="0"/>
              </a:rPr>
              <a:t>n) İzin almadan okulla ilgili; bilgi vermek, basın toplantısı yapmak, bildiri yayınlamak ve dağıtmak, faaliyet tertip etmek veya bu kapsamdaki faaliyetlerde etkin rol almak,</a:t>
            </a:r>
          </a:p>
          <a:p>
            <a:endParaRPr lang="tr-T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ltLang="tr-TR" sz="4000" b="1" i="0" u="none" strike="noStrike" kern="1200" cap="none" spc="0" normalizeH="0" baseline="0" noProof="0" dirty="0">
                <a:ln>
                  <a:noFill/>
                </a:ln>
                <a:solidFill>
                  <a:srgbClr val="FF0000"/>
                </a:solidFill>
                <a:effectLst/>
                <a:uLnTx/>
                <a:uFillTx/>
                <a:latin typeface="Comic Sans MS" pitchFamily="66" charset="0"/>
                <a:ea typeface="+mj-ea"/>
                <a:cs typeface="+mj-cs"/>
              </a:rPr>
              <a:t>Okul değiştirme cezası</a:t>
            </a:r>
            <a:endParaRPr lang="tr-TR" dirty="0"/>
          </a:p>
        </p:txBody>
      </p:sp>
      <p:sp>
        <p:nvSpPr>
          <p:cNvPr id="3" name="2 İçerik Yer Tutucusu"/>
          <p:cNvSpPr>
            <a:spLocks noGrp="1"/>
          </p:cNvSpPr>
          <p:nvPr>
            <p:ph idx="1"/>
          </p:nvPr>
        </p:nvSpPr>
        <p:spPr/>
        <p:txBody>
          <a:bodyPr/>
          <a:lstStyle/>
          <a:p>
            <a:pPr>
              <a:buFont typeface="Wingdings" pitchFamily="2" charset="2"/>
              <a:buNone/>
            </a:pPr>
            <a:r>
              <a:rPr lang="tr-TR" altLang="tr-TR" dirty="0">
                <a:latin typeface="Comic Sans MS" pitchFamily="66" charset="0"/>
              </a:rPr>
              <a:t>o) </a:t>
            </a:r>
            <a:r>
              <a:rPr lang="tr-TR" altLang="tr-TR" b="1" dirty="0">
                <a:latin typeface="Comic Sans MS" pitchFamily="66" charset="0"/>
              </a:rPr>
              <a:t>Bir kimseyi ya da grubu suç sayılan bir eylemi yapmaya, böyle eylemlere katılmaya, yalan bildirimde bulunmaya veya suçu yüklenmeye zorlamak,</a:t>
            </a:r>
          </a:p>
          <a:p>
            <a:pPr>
              <a:buFont typeface="Wingdings" pitchFamily="2" charset="2"/>
              <a:buNone/>
            </a:pPr>
            <a:r>
              <a:rPr lang="tr-TR" altLang="tr-TR" dirty="0">
                <a:latin typeface="Comic Sans MS" pitchFamily="66" charset="0"/>
              </a:rPr>
              <a:t>ö) Zor kullanarak başkasına ait mal ve eşyaya el koymak, başkalarını bu işleri yapmaya zorlamak,</a:t>
            </a:r>
          </a:p>
          <a:p>
            <a:endParaRPr lang="tr-T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altLang="tr-TR" sz="4000" b="1" dirty="0">
                <a:solidFill>
                  <a:srgbClr val="FF0000"/>
                </a:solidFill>
                <a:latin typeface="Comic Sans MS" pitchFamily="66" charset="0"/>
              </a:rPr>
              <a:t>Örgün eğitim dışına çıkarma cezasını gerektiren davranışlar</a:t>
            </a:r>
            <a:endParaRPr lang="tr-TR" sz="4000" dirty="0"/>
          </a:p>
        </p:txBody>
      </p:sp>
      <p:sp>
        <p:nvSpPr>
          <p:cNvPr id="3" name="2 İçerik Yer Tutucusu"/>
          <p:cNvSpPr>
            <a:spLocks noGrp="1"/>
          </p:cNvSpPr>
          <p:nvPr>
            <p:ph idx="1"/>
          </p:nvPr>
        </p:nvSpPr>
        <p:spPr/>
        <p:txBody>
          <a:bodyPr>
            <a:normAutofit fontScale="92500" lnSpcReduction="20000"/>
          </a:bodyPr>
          <a:lstStyle/>
          <a:p>
            <a:pPr>
              <a:buFont typeface="Wingdings" pitchFamily="2" charset="2"/>
              <a:buNone/>
            </a:pPr>
            <a:r>
              <a:rPr lang="tr-TR" altLang="tr-TR" sz="2800" dirty="0">
                <a:latin typeface="Comic Sans MS" pitchFamily="66" charset="0"/>
              </a:rPr>
              <a:t>a) Türk Bayrağına, ülkeyi, milleti ve devleti temsil eden sembollere hakaret etmek,</a:t>
            </a:r>
          </a:p>
          <a:p>
            <a:pPr>
              <a:buFont typeface="Wingdings" pitchFamily="2" charset="2"/>
              <a:buNone/>
            </a:pPr>
            <a:r>
              <a:rPr lang="tr-TR" altLang="tr-TR" sz="2800" dirty="0">
                <a:latin typeface="Comic Sans MS" pitchFamily="66" charset="0"/>
              </a:rPr>
              <a:t>b) Türkiye Cumhuriyeti'nin devleti ve milletiyle bölünmez bütünlüğü ilkesine ve Türkiye Cumhuriyetinin insan haklarına ve Anayasanın başlangıcında belirtilen temel ilkelere dayalı millî, demokratik, laik ve sosyal bir hukuk devleti niteliklerine aykırı miting, forum, direniş, yürüyüş, boykot ve işgal gibi ferdi veya toplu eylemler düzenlemek; düzenlenmesini kışkırtmak ve düzenlenmiş bu gibi eylemlere etkin olarak katılmak veya katılmaya zorlamak,</a:t>
            </a:r>
          </a:p>
          <a:p>
            <a:endParaRPr lang="tr-T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229600" cy="720080"/>
          </a:xfrm>
        </p:spPr>
        <p:txBody>
          <a:bodyPr>
            <a:normAutofit fontScale="90000"/>
          </a:bodyPr>
          <a:lstStyle/>
          <a:p>
            <a:r>
              <a:rPr kumimoji="0" lang="tr-TR" altLang="tr-TR" sz="4000" b="1" i="0" u="none" strike="noStrike" kern="1200" cap="none" spc="0" normalizeH="0" baseline="0" noProof="0" dirty="0">
                <a:ln>
                  <a:noFill/>
                </a:ln>
                <a:solidFill>
                  <a:srgbClr val="FF0000"/>
                </a:solidFill>
                <a:effectLst/>
                <a:uLnTx/>
                <a:uFillTx/>
                <a:latin typeface="Comic Sans MS" pitchFamily="66" charset="0"/>
                <a:ea typeface="+mj-ea"/>
                <a:cs typeface="+mj-cs"/>
              </a:rPr>
              <a:t>Örgün eğitim dışına çıkarma cezası</a:t>
            </a:r>
            <a:endParaRPr lang="tr-TR" dirty="0"/>
          </a:p>
        </p:txBody>
      </p:sp>
      <p:sp>
        <p:nvSpPr>
          <p:cNvPr id="3" name="2 İçerik Yer Tutucusu"/>
          <p:cNvSpPr>
            <a:spLocks noGrp="1"/>
          </p:cNvSpPr>
          <p:nvPr>
            <p:ph idx="1"/>
          </p:nvPr>
        </p:nvSpPr>
        <p:spPr>
          <a:xfrm>
            <a:off x="457200" y="1124744"/>
            <a:ext cx="8229600" cy="5199856"/>
          </a:xfrm>
        </p:spPr>
        <p:txBody>
          <a:bodyPr>
            <a:normAutofit/>
          </a:bodyPr>
          <a:lstStyle/>
          <a:p>
            <a:r>
              <a:rPr lang="tr-TR" altLang="tr-TR" dirty="0">
                <a:latin typeface="Comic Sans MS" pitchFamily="66" charset="0"/>
              </a:rPr>
              <a:t>c</a:t>
            </a:r>
            <a:r>
              <a:rPr lang="tr-TR" altLang="tr-TR" sz="2800" dirty="0">
                <a:latin typeface="Comic Sans MS" pitchFamily="66" charset="0"/>
              </a:rPr>
              <a:t>) Kişileri veya grupları; dil, ırk, cinsiyet, siyasi düşünce, felsefi ve dini inançlarına göre ayırmayı, kınamayı, kötülemeyi amaçlayan bölücü ve yıkıcı toplu eylemler düzenlemek, katılmak, bu eylemlerin organizasyonunda yer almak, </a:t>
            </a:r>
          </a:p>
          <a:p>
            <a:r>
              <a:rPr lang="tr-TR" altLang="tr-TR" sz="2800" dirty="0">
                <a:latin typeface="Comic Sans MS" pitchFamily="66" charset="0"/>
              </a:rPr>
              <a:t>g) </a:t>
            </a:r>
            <a:r>
              <a:rPr lang="tr-TR" altLang="tr-TR" sz="2800" b="1" dirty="0">
                <a:latin typeface="Comic Sans MS" pitchFamily="66" charset="0"/>
              </a:rPr>
              <a:t>Okul içinde ve dışında tek veya toplu hâlde okulun yönetici, öğretmen, eğitici personel, memur ve diğer personeline karşı saldırıda bulunmak, bu gibi hareketleri düzenlemek veya kışkırtmak, </a:t>
            </a:r>
          </a:p>
          <a:p>
            <a:endParaRPr lang="tr-T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fontScale="90000"/>
          </a:bodyPr>
          <a:lstStyle/>
          <a:p>
            <a:r>
              <a:rPr kumimoji="0" lang="tr-TR" altLang="tr-TR" sz="4000" b="1" i="0" u="none" strike="noStrike" kern="1200" cap="none" spc="0" normalizeH="0" baseline="0" noProof="0" dirty="0">
                <a:ln>
                  <a:noFill/>
                </a:ln>
                <a:solidFill>
                  <a:srgbClr val="FF0000"/>
                </a:solidFill>
                <a:effectLst/>
                <a:uLnTx/>
                <a:uFillTx/>
                <a:latin typeface="Comic Sans MS" pitchFamily="66" charset="0"/>
                <a:ea typeface="+mj-ea"/>
                <a:cs typeface="+mj-cs"/>
              </a:rPr>
              <a:t>Örgün eğitim dışına çıkarma cezası</a:t>
            </a:r>
            <a:endParaRPr lang="tr-TR" dirty="0"/>
          </a:p>
        </p:txBody>
      </p:sp>
      <p:sp>
        <p:nvSpPr>
          <p:cNvPr id="3" name="2 İçerik Yer Tutucusu"/>
          <p:cNvSpPr>
            <a:spLocks noGrp="1"/>
          </p:cNvSpPr>
          <p:nvPr>
            <p:ph idx="1"/>
          </p:nvPr>
        </p:nvSpPr>
        <p:spPr>
          <a:xfrm>
            <a:off x="457200" y="1700808"/>
            <a:ext cx="8229600" cy="4623792"/>
          </a:xfrm>
        </p:spPr>
        <p:txBody>
          <a:bodyPr/>
          <a:lstStyle/>
          <a:p>
            <a:pPr>
              <a:buFont typeface="Wingdings" pitchFamily="2" charset="2"/>
              <a:buNone/>
            </a:pPr>
            <a:r>
              <a:rPr lang="tr-TR" altLang="tr-TR" dirty="0">
                <a:latin typeface="Comic Sans MS" pitchFamily="66" charset="0"/>
              </a:rPr>
              <a:t>ğ) Okul çalışanlarının görevlerini yapmalarına engel olmak için fiili saldırıda bulunmak ve başkalarını bu yöndeki eylemlere kışkırtmak, </a:t>
            </a:r>
          </a:p>
          <a:p>
            <a:pPr>
              <a:buFont typeface="Wingdings" pitchFamily="2" charset="2"/>
              <a:buNone/>
            </a:pPr>
            <a:r>
              <a:rPr lang="tr-TR" altLang="tr-TR" dirty="0">
                <a:latin typeface="Comic Sans MS" pitchFamily="66" charset="0"/>
              </a:rPr>
              <a:t>h) </a:t>
            </a:r>
            <a:r>
              <a:rPr lang="tr-TR" altLang="tr-TR" b="1" dirty="0">
                <a:latin typeface="Comic Sans MS" pitchFamily="66" charset="0"/>
              </a:rPr>
              <a:t>Okulun taşınır veya taşınmaz mallarını kasıtlı olarak tahrip etmek,</a:t>
            </a:r>
          </a:p>
          <a:p>
            <a:pPr>
              <a:buFont typeface="Wingdings" pitchFamily="2" charset="2"/>
              <a:buNone/>
            </a:pPr>
            <a:r>
              <a:rPr lang="tr-TR" altLang="tr-TR" dirty="0">
                <a:latin typeface="Comic Sans MS" pitchFamily="66" charset="0"/>
              </a:rPr>
              <a:t>j) Çete kurmak, çetede yer almak, yol kesmek, adam kaçırmak; kapkaç ve gasp yapmak, fidye ve haraç almak,</a:t>
            </a:r>
          </a:p>
          <a:p>
            <a:endParaRPr lang="tr-T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fontScale="90000"/>
          </a:bodyPr>
          <a:lstStyle/>
          <a:p>
            <a:r>
              <a:rPr kumimoji="0" lang="tr-TR" altLang="tr-TR" sz="4000" b="1" i="0" u="none" strike="noStrike" kern="1200" cap="none" spc="0" normalizeH="0" baseline="0" noProof="0" dirty="0">
                <a:ln>
                  <a:noFill/>
                </a:ln>
                <a:solidFill>
                  <a:srgbClr val="FF0000"/>
                </a:solidFill>
                <a:effectLst/>
                <a:uLnTx/>
                <a:uFillTx/>
                <a:latin typeface="Comic Sans MS" pitchFamily="66" charset="0"/>
                <a:ea typeface="+mj-ea"/>
                <a:cs typeface="+mj-cs"/>
              </a:rPr>
              <a:t>Örgün eğitim dışına çıkarma cezası</a:t>
            </a:r>
            <a:endParaRPr lang="tr-TR" dirty="0"/>
          </a:p>
        </p:txBody>
      </p:sp>
      <p:sp>
        <p:nvSpPr>
          <p:cNvPr id="3" name="2 İçerik Yer Tutucusu"/>
          <p:cNvSpPr>
            <a:spLocks noGrp="1"/>
          </p:cNvSpPr>
          <p:nvPr>
            <p:ph idx="1"/>
          </p:nvPr>
        </p:nvSpPr>
        <p:spPr>
          <a:xfrm>
            <a:off x="457200" y="1847088"/>
            <a:ext cx="8229600" cy="4477512"/>
          </a:xfrm>
        </p:spPr>
        <p:txBody>
          <a:bodyPr>
            <a:normAutofit/>
          </a:bodyPr>
          <a:lstStyle/>
          <a:p>
            <a:r>
              <a:rPr lang="tr-TR" altLang="tr-TR" sz="2400" dirty="0">
                <a:latin typeface="Comic Sans MS" pitchFamily="66" charset="0"/>
              </a:rPr>
              <a:t>k) </a:t>
            </a:r>
            <a:r>
              <a:rPr lang="tr-TR" altLang="tr-TR" b="1" dirty="0">
                <a:latin typeface="Comic Sans MS" pitchFamily="66" charset="0"/>
              </a:rPr>
              <a:t>Yasa dışı örgütlerin ve kuruluşların, siyasi ve ideolojik görüşleri doğrultusunda propaganda yapmak, eylem düzenlemek, başkalarını bu gibi eylemleri düzenlemeye kışkırtmak, düzenlenmiş eylemlere etkin biçimde katılmak, bu kuruluşlara üye olmak, üye kaydetmek; para toplamak ve bağışta bulunmaya zorlamak,</a:t>
            </a:r>
          </a:p>
          <a:p>
            <a:endParaRPr lang="tr-T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33400"/>
            <a:ext cx="8229600" cy="663352"/>
          </a:xfrm>
        </p:spPr>
        <p:txBody>
          <a:bodyPr>
            <a:normAutofit fontScale="90000"/>
          </a:bodyPr>
          <a:lstStyle/>
          <a:p>
            <a:r>
              <a:rPr kumimoji="0" lang="tr-TR" altLang="tr-TR" sz="4000" b="1" i="0" u="none" strike="noStrike" kern="1200" cap="none" spc="0" normalizeH="0" baseline="0" noProof="0" dirty="0">
                <a:ln>
                  <a:noFill/>
                </a:ln>
                <a:solidFill>
                  <a:srgbClr val="FF0000"/>
                </a:solidFill>
                <a:effectLst/>
                <a:uLnTx/>
                <a:uFillTx/>
                <a:latin typeface="Comic Sans MS" pitchFamily="66" charset="0"/>
                <a:ea typeface="+mj-ea"/>
                <a:cs typeface="+mj-cs"/>
              </a:rPr>
              <a:t>Örgün eğitim dışına çıkarma cezası</a:t>
            </a:r>
            <a:endParaRPr lang="tr-TR" dirty="0"/>
          </a:p>
        </p:txBody>
      </p:sp>
      <p:sp>
        <p:nvSpPr>
          <p:cNvPr id="3" name="2 İçerik Yer Tutucusu"/>
          <p:cNvSpPr>
            <a:spLocks noGrp="1"/>
          </p:cNvSpPr>
          <p:nvPr>
            <p:ph idx="1"/>
          </p:nvPr>
        </p:nvSpPr>
        <p:spPr>
          <a:xfrm>
            <a:off x="457200" y="1556792"/>
            <a:ext cx="8229600" cy="4767808"/>
          </a:xfrm>
        </p:spPr>
        <p:txBody>
          <a:bodyPr/>
          <a:lstStyle/>
          <a:p>
            <a:r>
              <a:rPr lang="tr-TR" altLang="tr-TR" b="1" dirty="0">
                <a:latin typeface="Comic Sans MS" pitchFamily="66" charset="0"/>
              </a:rPr>
              <a:t>l) Bilişim araçları yoluyla; bölücü, yıkıcı, ahlak dışı ve şiddeti özendiren sesli, sözlü, yazılı ve görüntülü içerikler oluşturmak, bunları çoğaltmak, yaymak ve ticaretini yapmak. </a:t>
            </a:r>
          </a:p>
          <a:p>
            <a:r>
              <a:rPr lang="tr-TR" altLang="tr-TR" sz="2800" dirty="0"/>
              <a:t> </a:t>
            </a:r>
            <a:r>
              <a:rPr lang="tr-TR" altLang="tr-TR" sz="2800" dirty="0">
                <a:latin typeface="Comic Sans MS" pitchFamily="66" charset="0"/>
              </a:rPr>
              <a:t>Yukarıda belirtilenlerin dışında ve disiplin cezası verilmesini gerektiren fiil ve hâllere nitelik ve ağırlıkları itibarıyla benzer eylemlerde bulunanlara suça uygun cezalar verilir.</a:t>
            </a:r>
            <a:endParaRPr lang="tr-TR" dirty="0"/>
          </a:p>
          <a:p>
            <a:endParaRPr lang="tr-TR" altLang="tr-TR" b="1" dirty="0">
              <a:latin typeface="Comic Sans MS" pitchFamily="66" charset="0"/>
            </a:endParaRPr>
          </a:p>
          <a:p>
            <a:endParaRPr lang="tr-T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fontScale="90000"/>
          </a:bodyPr>
          <a:lstStyle/>
          <a:p>
            <a:r>
              <a:rPr kumimoji="0" lang="tr-TR" altLang="tr-TR" sz="4000" b="1" i="0" u="none" strike="noStrike" kern="1200" cap="none" spc="0" normalizeH="0" baseline="0" noProof="0" dirty="0">
                <a:ln>
                  <a:noFill/>
                </a:ln>
                <a:solidFill>
                  <a:srgbClr val="FF0000"/>
                </a:solidFill>
                <a:effectLst/>
                <a:uLnTx/>
                <a:uFillTx/>
                <a:latin typeface="Comic Sans MS" pitchFamily="66" charset="0"/>
                <a:ea typeface="+mj-ea"/>
                <a:cs typeface="+mj-cs"/>
              </a:rPr>
              <a:t>Örgün eğitim dışına çıkarma cezası</a:t>
            </a:r>
            <a:endParaRPr lang="tr-TR" dirty="0"/>
          </a:p>
        </p:txBody>
      </p:sp>
      <p:sp>
        <p:nvSpPr>
          <p:cNvPr id="3" name="2 İçerik Yer Tutucusu"/>
          <p:cNvSpPr>
            <a:spLocks noGrp="1"/>
          </p:cNvSpPr>
          <p:nvPr>
            <p:ph idx="1"/>
          </p:nvPr>
        </p:nvSpPr>
        <p:spPr>
          <a:xfrm>
            <a:off x="457200" y="1628800"/>
            <a:ext cx="8229600" cy="4695800"/>
          </a:xfrm>
        </p:spPr>
        <p:txBody>
          <a:bodyPr/>
          <a:lstStyle/>
          <a:p>
            <a:r>
              <a:rPr lang="tr-TR" sz="2800" b="1" dirty="0">
                <a:solidFill>
                  <a:srgbClr val="000000"/>
                </a:solidFill>
                <a:effectLst>
                  <a:outerShdw blurRad="38100" dist="38100" dir="2700000" algn="tl">
                    <a:srgbClr val="C0C0C0"/>
                  </a:outerShdw>
                </a:effectLst>
                <a:latin typeface="Comic Sans MS" pitchFamily="66" charset="0"/>
              </a:rPr>
              <a:t>Bilişim Suçları:</a:t>
            </a:r>
            <a:r>
              <a:rPr lang="tr-TR" sz="2800" b="1" dirty="0"/>
              <a:t> Kişilere, arkadaşlarına ve okul çalışanlarına sözle, davranışla veya sosyal medya üzerinden hakaret etmek, paylaşmak, yaymak veya başkalarını bu davranışa kışkırtmak, okuldan 1-5 gün arasında kısa süreli uzaklaştırma cezasını verilir. </a:t>
            </a:r>
            <a:endParaRPr lang="tr-TR" sz="2800" b="1" dirty="0">
              <a:solidFill>
                <a:srgbClr val="000000"/>
              </a:solidFill>
              <a:effectLst>
                <a:outerShdw blurRad="38100" dist="38100" dir="2700000" algn="tl">
                  <a:srgbClr val="C0C0C0"/>
                </a:outerShdw>
              </a:effectLst>
              <a:latin typeface="Comic Sans MS" pitchFamily="66" charset="0"/>
            </a:endParaRPr>
          </a:p>
          <a:p>
            <a:endParaRPr lang="tr-T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normAutofit fontScale="90000"/>
          </a:bodyPr>
          <a:lstStyle/>
          <a:p>
            <a:r>
              <a:rPr kumimoji="0" lang="tr-TR" altLang="tr-TR" sz="4000" b="1" i="0" u="none" strike="noStrike" kern="1200" cap="none" spc="0" normalizeH="0" baseline="0" noProof="0" dirty="0">
                <a:ln>
                  <a:noFill/>
                </a:ln>
                <a:solidFill>
                  <a:srgbClr val="FF0000"/>
                </a:solidFill>
                <a:effectLst/>
                <a:uLnTx/>
                <a:uFillTx/>
                <a:latin typeface="Comic Sans MS" pitchFamily="66" charset="0"/>
                <a:ea typeface="+mj-ea"/>
                <a:cs typeface="+mj-cs"/>
              </a:rPr>
              <a:t>Örgün eğitim dışına çıkarma cezası</a:t>
            </a:r>
            <a:endParaRPr lang="tr-TR" dirty="0"/>
          </a:p>
        </p:txBody>
      </p:sp>
      <p:sp>
        <p:nvSpPr>
          <p:cNvPr id="3" name="2 İçerik Yer Tutucusu"/>
          <p:cNvSpPr>
            <a:spLocks noGrp="1"/>
          </p:cNvSpPr>
          <p:nvPr>
            <p:ph idx="1"/>
          </p:nvPr>
        </p:nvSpPr>
        <p:spPr/>
        <p:txBody>
          <a:bodyPr/>
          <a:lstStyle/>
          <a:p>
            <a:r>
              <a:rPr lang="tr-TR" sz="2800" b="1" dirty="0"/>
              <a:t>Tütün ve tütün mamullerini bulunduran ve kullanan öğrencilere İdari para cezası uygulanır, ayrıca disiplin cezası da verilir.</a:t>
            </a:r>
            <a:endParaRPr lang="tr-T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80696"/>
          </a:xfrm>
        </p:spPr>
        <p:txBody>
          <a:bodyPr>
            <a:normAutofit fontScale="90000"/>
          </a:bodyPr>
          <a:lstStyle/>
          <a:p>
            <a:r>
              <a:rPr kumimoji="0" lang="tr-TR" altLang="tr-TR" sz="4000" b="1" i="0" u="none" strike="noStrike" kern="1200" cap="none" spc="0" normalizeH="0" baseline="0" noProof="0" dirty="0">
                <a:ln>
                  <a:noFill/>
                </a:ln>
                <a:solidFill>
                  <a:srgbClr val="FF0000"/>
                </a:solidFill>
                <a:effectLst/>
                <a:uLnTx/>
                <a:uFillTx/>
                <a:latin typeface="Comic Sans MS" pitchFamily="66" charset="0"/>
                <a:ea typeface="+mj-ea"/>
                <a:cs typeface="+mj-cs"/>
              </a:rPr>
              <a:t>Örgün eğitim dışına çıkarma cezası</a:t>
            </a:r>
            <a:endParaRPr lang="tr-TR" dirty="0"/>
          </a:p>
        </p:txBody>
      </p:sp>
      <p:sp>
        <p:nvSpPr>
          <p:cNvPr id="3" name="2 İçerik Yer Tutucusu"/>
          <p:cNvSpPr>
            <a:spLocks noGrp="1"/>
          </p:cNvSpPr>
          <p:nvPr>
            <p:ph idx="1"/>
          </p:nvPr>
        </p:nvSpPr>
        <p:spPr>
          <a:xfrm>
            <a:off x="457200" y="1628800"/>
            <a:ext cx="8229600" cy="4695800"/>
          </a:xfrm>
        </p:spPr>
        <p:txBody>
          <a:bodyPr/>
          <a:lstStyle/>
          <a:p>
            <a:r>
              <a:rPr lang="tr-TR" altLang="tr-TR" sz="2400" b="1" dirty="0">
                <a:latin typeface="Comic Sans MS" pitchFamily="66" charset="0"/>
              </a:rPr>
              <a:t>İşlenen suçun tekrarı halinde cezalar bir derece ağırlaştırılmış şekliyle verilir.</a:t>
            </a:r>
          </a:p>
          <a:p>
            <a:pPr algn="just"/>
            <a:r>
              <a:rPr lang="tr-TR" altLang="tr-TR" sz="2400" dirty="0">
                <a:latin typeface="Comic Sans MS" pitchFamily="66" charset="0"/>
              </a:rPr>
              <a:t>Öğrencinin kayıtlı bulunduğu okulda disiplin olaylarına karışması ve buna ilişkin araştırma/inceleme/soruşturma sürdürülürken </a:t>
            </a:r>
            <a:r>
              <a:rPr lang="tr-TR" altLang="tr-TR" sz="2400" u="sng" dirty="0">
                <a:latin typeface="Comic Sans MS" pitchFamily="66" charset="0"/>
              </a:rPr>
              <a:t>bir başka okula nakledilmesi durumunda, </a:t>
            </a:r>
            <a:r>
              <a:rPr lang="tr-TR" altLang="tr-TR" sz="2400" dirty="0">
                <a:latin typeface="Comic Sans MS" pitchFamily="66" charset="0"/>
              </a:rPr>
              <a:t>işlemi başlatan okul, araştırma/inceleme/soruşturmayı tamamlar ve dosyayı yeni okuluna gönderir. Yeni okulu aracılığıyla posta, e-Posta ve/veya diğer iletişim araçlarıyla tebligat yapılarak öğrenciye ceza uygulanır ve dosyasına işlenir. </a:t>
            </a:r>
            <a:r>
              <a:rPr lang="tr-TR" altLang="tr-TR" sz="2400" b="1" dirty="0">
                <a:latin typeface="Comic Sans MS" pitchFamily="66" charset="0"/>
              </a:rPr>
              <a:t>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33400"/>
            <a:ext cx="8229600" cy="807368"/>
          </a:xfrm>
        </p:spPr>
        <p:txBody>
          <a:bodyPr>
            <a:normAutofit/>
          </a:bodyPr>
          <a:lstStyle/>
          <a:p>
            <a:pPr algn="ctr"/>
            <a:r>
              <a:rPr lang="tr-TR" altLang="tr-TR" sz="4400" b="1" dirty="0">
                <a:solidFill>
                  <a:srgbClr val="FF0000"/>
                </a:solidFill>
                <a:latin typeface="Comic Sans MS" pitchFamily="66" charset="0"/>
              </a:rPr>
              <a:t>Sınıf Başkanlığı</a:t>
            </a:r>
            <a:endParaRPr lang="tr-TR" sz="4400" dirty="0"/>
          </a:p>
        </p:txBody>
      </p:sp>
      <p:sp>
        <p:nvSpPr>
          <p:cNvPr id="3" name="İçerik Yer Tutucusu 2"/>
          <p:cNvSpPr>
            <a:spLocks noGrp="1"/>
          </p:cNvSpPr>
          <p:nvPr>
            <p:ph idx="1"/>
          </p:nvPr>
        </p:nvSpPr>
        <p:spPr>
          <a:xfrm>
            <a:off x="323528" y="1484784"/>
            <a:ext cx="8229600" cy="4695800"/>
          </a:xfrm>
        </p:spPr>
        <p:txBody>
          <a:bodyPr/>
          <a:lstStyle/>
          <a:p>
            <a:pPr marL="0" indent="0">
              <a:buNone/>
            </a:pPr>
            <a:r>
              <a:rPr lang="tr-TR" altLang="tr-TR" b="1" dirty="0">
                <a:latin typeface="Comic Sans MS" pitchFamily="66" charset="0"/>
              </a:rPr>
              <a:t>(</a:t>
            </a:r>
            <a:r>
              <a:rPr lang="tr-TR" altLang="tr-TR" sz="3200" b="1" dirty="0">
                <a:latin typeface="Comic Sans MS" pitchFamily="66" charset="0"/>
              </a:rPr>
              <a:t>1) Bir sınıfta bulunan öğrenciler, sınıf öğretmeni rehberliğinde her ders yılı için sınıf başkanı ve başkan yardımcısı seçer. Boşalan sınıf başkanlığı için aynı yolla seçim yapılır. </a:t>
            </a:r>
            <a:endParaRPr lang="tr-TR" altLang="tr-TR" sz="3200" dirty="0">
              <a:latin typeface="Comic Sans MS" pitchFamily="66" charset="0"/>
            </a:endParaRPr>
          </a:p>
        </p:txBody>
      </p:sp>
    </p:spTree>
    <p:extLst>
      <p:ext uri="{BB962C8B-B14F-4D97-AF65-F5344CB8AC3E}">
        <p14:creationId xmlns:p14="http://schemas.microsoft.com/office/powerpoint/2010/main" val="1613961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ltLang="tr-TR" sz="4400" b="1" i="0" u="none" strike="noStrike" kern="1200" cap="none" spc="0" normalizeH="0" baseline="0" noProof="0" dirty="0">
                <a:ln>
                  <a:noFill/>
                </a:ln>
                <a:solidFill>
                  <a:srgbClr val="FF0000"/>
                </a:solidFill>
                <a:effectLst/>
                <a:uLnTx/>
                <a:uFillTx/>
                <a:latin typeface="Comic Sans MS" pitchFamily="66" charset="0"/>
                <a:ea typeface="+mj-ea"/>
                <a:cs typeface="+mj-cs"/>
              </a:rPr>
              <a:t>Sınıf Başkanlığı</a:t>
            </a:r>
            <a:endParaRPr lang="tr-TR" dirty="0"/>
          </a:p>
        </p:txBody>
      </p:sp>
      <p:sp>
        <p:nvSpPr>
          <p:cNvPr id="3" name="İçerik Yer Tutucusu 2"/>
          <p:cNvSpPr>
            <a:spLocks noGrp="1"/>
          </p:cNvSpPr>
          <p:nvPr>
            <p:ph idx="1"/>
          </p:nvPr>
        </p:nvSpPr>
        <p:spPr/>
        <p:txBody>
          <a:bodyPr/>
          <a:lstStyle/>
          <a:p>
            <a:r>
              <a:rPr lang="tr-TR" altLang="tr-TR" b="1" dirty="0">
                <a:latin typeface="Comic Sans MS" pitchFamily="66" charset="0"/>
              </a:rPr>
              <a:t>Sınıf başkanlığına ve başkan yardımcılığına aday olacak öğrencilerde; disiplin cezası almamış olmak ve örnek davranışlara sahip olmak şartı aranır. </a:t>
            </a:r>
          </a:p>
          <a:p>
            <a:pPr>
              <a:buFont typeface="Wingdings" pitchFamily="2" charset="2"/>
              <a:buNone/>
            </a:pPr>
            <a:endParaRPr lang="tr-TR" altLang="tr-TR" b="1" dirty="0">
              <a:latin typeface="Comic Sans MS" pitchFamily="66" charset="0"/>
            </a:endParaRPr>
          </a:p>
          <a:p>
            <a:r>
              <a:rPr lang="tr-TR" altLang="tr-TR" b="1" dirty="0">
                <a:latin typeface="Comic Sans MS" pitchFamily="66" charset="0"/>
              </a:rPr>
              <a:t>Seçilme şartlarını kaybeden sınıf başkanı ve yardımcısı sınıf rehber öğretmeni tarafından görevden alınır. </a:t>
            </a:r>
          </a:p>
          <a:p>
            <a:endParaRPr lang="tr-TR" dirty="0"/>
          </a:p>
        </p:txBody>
      </p:sp>
    </p:spTree>
    <p:extLst>
      <p:ext uri="{BB962C8B-B14F-4D97-AF65-F5344CB8AC3E}">
        <p14:creationId xmlns:p14="http://schemas.microsoft.com/office/powerpoint/2010/main" val="13258846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1268</TotalTime>
  <Words>4981</Words>
  <Application>Microsoft Office PowerPoint</Application>
  <PresentationFormat>Ekran Gösterisi (4:3)</PresentationFormat>
  <Paragraphs>294</Paragraphs>
  <Slides>79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79</vt:i4>
      </vt:variant>
    </vt:vector>
  </HeadingPairs>
  <TitlesOfParts>
    <vt:vector size="85" baseType="lpstr">
      <vt:lpstr>Calibri</vt:lpstr>
      <vt:lpstr>Comic Sans MS</vt:lpstr>
      <vt:lpstr>Constantia</vt:lpstr>
      <vt:lpstr>Wingdings</vt:lpstr>
      <vt:lpstr>Wingdings 2</vt:lpstr>
      <vt:lpstr>Akış</vt:lpstr>
      <vt:lpstr>PowerPoint Sunusu</vt:lpstr>
      <vt:lpstr>  OKULUMUZ VE OKUL KURALLARI</vt:lpstr>
      <vt:lpstr>ZAMAN ÇİZELGESİ</vt:lpstr>
      <vt:lpstr>Kılık Kıyafet</vt:lpstr>
      <vt:lpstr>Yönetmeliğe Göre Kılık Kıyafet Sınırlamaları</vt:lpstr>
      <vt:lpstr>Yönetmeliğe Göre Kılık Kıyafet Sınırlamaları</vt:lpstr>
      <vt:lpstr>Öğrenci Nöbetleri</vt:lpstr>
      <vt:lpstr>Sınıf Başkanlığı</vt:lpstr>
      <vt:lpstr>Sınıf Başkanlığı</vt:lpstr>
      <vt:lpstr>Geç Gelme, Devamsızlık ve İlişik Kesme</vt:lpstr>
      <vt:lpstr>Devam-devamsızlık ve ilişik kesme </vt:lpstr>
      <vt:lpstr>Devam-devamsızlık ve ilişik kesme</vt:lpstr>
      <vt:lpstr>Devam-devamsızlık ve ilişik kesme</vt:lpstr>
      <vt:lpstr>Devam-devamsızlık ve ilişik kesme</vt:lpstr>
      <vt:lpstr>Devam-devamsızlık ve ilişik kesme</vt:lpstr>
      <vt:lpstr>Devam-devamsızlık ve ilişik kesme</vt:lpstr>
      <vt:lpstr>Veli Okul İletişimi</vt:lpstr>
      <vt:lpstr>.</vt:lpstr>
      <vt:lpstr>Nakil İşlemleri</vt:lpstr>
      <vt:lpstr>Nakil İşlemleri</vt:lpstr>
      <vt:lpstr>Okullar Arası Nakiller</vt:lpstr>
      <vt:lpstr>Okullar Arası Nakiller</vt:lpstr>
      <vt:lpstr>SINIF GEÇME</vt:lpstr>
      <vt:lpstr>Not Sistemi</vt:lpstr>
      <vt:lpstr>Takdir - Teşekkür</vt:lpstr>
      <vt:lpstr>Onur belgesi ile ödüllendirme</vt:lpstr>
      <vt:lpstr>Onur belgesi ile ödüllendirme</vt:lpstr>
      <vt:lpstr>Ödül takdirinde dikkat edilecek hususlar ve ödüllerin verilmesi</vt:lpstr>
      <vt:lpstr>Mezuniyet Puanı</vt:lpstr>
      <vt:lpstr>Okul Birinciliği</vt:lpstr>
      <vt:lpstr>Dönem Puanı</vt:lpstr>
      <vt:lpstr>Dönem Puanı</vt:lpstr>
      <vt:lpstr>BİR DERSİN YIL SONU PUANI</vt:lpstr>
      <vt:lpstr>BİR DERSİN YIL SONU PUANI</vt:lpstr>
      <vt:lpstr>BİR DERSİN YIL SONU PUANI</vt:lpstr>
      <vt:lpstr>Bir Dersin Ağırlığı ve Ağırlıklı Puanı</vt:lpstr>
      <vt:lpstr>Yılsonu başarı puanı</vt:lpstr>
      <vt:lpstr>Ders yılı sonunda herhangi bir dersten başarılı sayılma</vt:lpstr>
      <vt:lpstr>Doğrudan Sınıf Geçme</vt:lpstr>
      <vt:lpstr>Sorumlu Olarak Sınıf Geçme ve Sorumluluğun Kalkması</vt:lpstr>
      <vt:lpstr>Sorumlu Olarak Sınıf Geçme ve Sorumluluğun Kalkması</vt:lpstr>
      <vt:lpstr>Sorumlu Olarak Sınıf Geçme ve Sorumluluğun Kalkması</vt:lpstr>
      <vt:lpstr>Sınıf Tekrarı ve Öğrenim Hakkı</vt:lpstr>
      <vt:lpstr>Sınıf Tekrarı ve Öğrenim Hakkı</vt:lpstr>
      <vt:lpstr>Sınıf Tekrarı ve Öğrenim Hakkı</vt:lpstr>
      <vt:lpstr>Yazılı ve uygulamalı sınavlar</vt:lpstr>
      <vt:lpstr>Yazılı ve uygulamalı sınavlar</vt:lpstr>
      <vt:lpstr>Yazılı ve uygulamalı sınavlar</vt:lpstr>
      <vt:lpstr>Yazılı ve uygulamalı sınavlar</vt:lpstr>
      <vt:lpstr>Yazılı ve uygulamalı sınavlar</vt:lpstr>
      <vt:lpstr>Sınavlara katılmayanlar</vt:lpstr>
      <vt:lpstr>Sınavlara katılmayanlar</vt:lpstr>
      <vt:lpstr>Sınavlara katılmayanlar</vt:lpstr>
      <vt:lpstr>Performans çalışması, proje, sosyal sorumluluk programı ve diğer çalışmalar</vt:lpstr>
      <vt:lpstr>Performans çalışması, proje, sosyal sorumluluk programı ve diğer çalışmalar</vt:lpstr>
      <vt:lpstr>Performans çalışması, proje, sosyal sorumluluk programı ve diğer çalışmalar</vt:lpstr>
      <vt:lpstr>Disiplin cezaları</vt:lpstr>
      <vt:lpstr>Disiplin Cezaları</vt:lpstr>
      <vt:lpstr>Kınama cezasını gerektiren davranışlar ve fiiller şunlardır</vt:lpstr>
      <vt:lpstr>Kınama cezasını gerektiren davranışlar ve fiiller şunlardır</vt:lpstr>
      <vt:lpstr>Kınama cezasını gerektiren davranışlar ve fiiller şunlardır</vt:lpstr>
      <vt:lpstr>Kınama cezasını gerektiren davranışlar ve fiiller şunlardır</vt:lpstr>
      <vt:lpstr>Kınama cezasını gerektiren davranışlar ve fiiller şunlardır</vt:lpstr>
      <vt:lpstr> Okuldan kısa süreli uzaklaştırma cezasını gerektiren fiil ve davranışlar</vt:lpstr>
      <vt:lpstr>Okuldan kısa süreli uzaklaştırma cezası</vt:lpstr>
      <vt:lpstr>Okuldan kısa süreli uzaklaştırma cezası</vt:lpstr>
      <vt:lpstr>Okul değiştirme cezasını gerektiren fiil ve davranışlar</vt:lpstr>
      <vt:lpstr>Okul değiştirme cezası</vt:lpstr>
      <vt:lpstr>Okul değiştirme cezası</vt:lpstr>
      <vt:lpstr>Okul değiştirme cezası</vt:lpstr>
      <vt:lpstr>Okul değiştirme cezası</vt:lpstr>
      <vt:lpstr>Örgün eğitim dışına çıkarma cezasını gerektiren davranışlar</vt:lpstr>
      <vt:lpstr>Örgün eğitim dışına çıkarma cezası</vt:lpstr>
      <vt:lpstr>Örgün eğitim dışına çıkarma cezası</vt:lpstr>
      <vt:lpstr>Örgün eğitim dışına çıkarma cezası</vt:lpstr>
      <vt:lpstr>Örgün eğitim dışına çıkarma cezası</vt:lpstr>
      <vt:lpstr>Örgün eğitim dışına çıkarma cezası</vt:lpstr>
      <vt:lpstr>Örgün eğitim dışına çıkarma cezası</vt:lpstr>
      <vt:lpstr>Örgün eğitim dışına çıkarma cezası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LENOVO1</dc:creator>
  <cp:lastModifiedBy>Yağmur Şimşek</cp:lastModifiedBy>
  <cp:revision>136</cp:revision>
  <dcterms:created xsi:type="dcterms:W3CDTF">2016-10-22T09:39:06Z</dcterms:created>
  <dcterms:modified xsi:type="dcterms:W3CDTF">2023-09-27T06:05:52Z</dcterms:modified>
</cp:coreProperties>
</file>