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8" r:id="rId2"/>
    <p:sldId id="259" r:id="rId3"/>
    <p:sldId id="260" r:id="rId4"/>
    <p:sldId id="262" r:id="rId5"/>
    <p:sldId id="263" r:id="rId6"/>
    <p:sldId id="264" r:id="rId7"/>
    <p:sldId id="271" r:id="rId8"/>
    <p:sldId id="272" r:id="rId9"/>
    <p:sldId id="279" r:id="rId10"/>
    <p:sldId id="280" r:id="rId11"/>
    <p:sldId id="282" r:id="rId12"/>
    <p:sldId id="286" r:id="rId13"/>
    <p:sldId id="287" r:id="rId14"/>
    <p:sldId id="288" r:id="rId15"/>
    <p:sldId id="289" r:id="rId16"/>
    <p:sldId id="290" r:id="rId17"/>
    <p:sldId id="292" r:id="rId18"/>
    <p:sldId id="293" r:id="rId19"/>
    <p:sldId id="322" r:id="rId20"/>
    <p:sldId id="294" r:id="rId21"/>
    <p:sldId id="323" r:id="rId22"/>
    <p:sldId id="295" r:id="rId23"/>
    <p:sldId id="296" r:id="rId24"/>
    <p:sldId id="328" r:id="rId25"/>
    <p:sldId id="297" r:id="rId26"/>
    <p:sldId id="298" r:id="rId27"/>
    <p:sldId id="325" r:id="rId28"/>
    <p:sldId id="299" r:id="rId29"/>
    <p:sldId id="324" r:id="rId30"/>
    <p:sldId id="300" r:id="rId31"/>
    <p:sldId id="301" r:id="rId32"/>
    <p:sldId id="302" r:id="rId33"/>
    <p:sldId id="304" r:id="rId34"/>
    <p:sldId id="306" r:id="rId35"/>
    <p:sldId id="307" r:id="rId36"/>
    <p:sldId id="308" r:id="rId37"/>
    <p:sldId id="326" r:id="rId38"/>
    <p:sldId id="310" r:id="rId39"/>
    <p:sldId id="311" r:id="rId40"/>
    <p:sldId id="312" r:id="rId41"/>
    <p:sldId id="313" r:id="rId42"/>
    <p:sldId id="315" r:id="rId43"/>
    <p:sldId id="316" r:id="rId44"/>
    <p:sldId id="317"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400" autoAdjust="0"/>
  </p:normalViewPr>
  <p:slideViewPr>
    <p:cSldViewPr snapToGrid="0">
      <p:cViewPr varScale="1">
        <p:scale>
          <a:sx n="85" d="100"/>
          <a:sy n="85" d="100"/>
        </p:scale>
        <p:origin x="590" y="5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C7822D7-CC75-470A-A314-C19561F2CE98}" type="datetimeFigureOut">
              <a:rPr lang="tr-TR" smtClean="0"/>
              <a:t>8.10.2021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DEC40F-B37F-4496-A2D4-9B517DD62967}"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991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C7822D7-CC75-470A-A314-C19561F2CE98}" type="datetimeFigureOut">
              <a:rPr lang="tr-TR" smtClean="0"/>
              <a:t>8.10.2021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775721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C7822D7-CC75-470A-A314-C19561F2CE98}" type="datetimeFigureOut">
              <a:rPr lang="tr-TR" smtClean="0"/>
              <a:t>8.10.2021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3196210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C7822D7-CC75-470A-A314-C19561F2CE98}" type="datetimeFigureOut">
              <a:rPr lang="tr-TR" smtClean="0"/>
              <a:t>8.10.2021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DEC40F-B37F-4496-A2D4-9B517DD62967}"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00433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C7822D7-CC75-470A-A314-C19561F2CE98}" type="datetimeFigureOut">
              <a:rPr lang="tr-TR" smtClean="0"/>
              <a:t>8.10.2021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1116278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C7822D7-CC75-470A-A314-C19561F2CE98}" type="datetimeFigureOut">
              <a:rPr lang="tr-TR" smtClean="0"/>
              <a:t>8.10.2021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DEC40F-B37F-4496-A2D4-9B517DD62967}"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28287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C7822D7-CC75-470A-A314-C19561F2CE98}" type="datetimeFigureOut">
              <a:rPr lang="tr-TR" smtClean="0"/>
              <a:t>8.10.2021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2793881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C7822D7-CC75-470A-A314-C19561F2CE98}" type="datetimeFigureOut">
              <a:rPr lang="tr-TR" smtClean="0"/>
              <a:t>8.10.2021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3434317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C7822D7-CC75-470A-A314-C19561F2CE98}" type="datetimeFigureOut">
              <a:rPr lang="tr-TR" smtClean="0"/>
              <a:t>8.10.2021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2524652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aşlık ve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Metin Yer Tutucusu 2"/>
          <p:cNvSpPr>
            <a:spLocks noGrp="1"/>
          </p:cNvSpPr>
          <p:nvPr>
            <p:ph type="body"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E6D2C38-0431-4650-BCF4-C2D6BBE767F0}" type="datetimeFigureOut">
              <a:rPr lang="tr-TR" smtClean="0"/>
              <a:t>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FF20B1-772F-4D2E-AD93-276CE036A715}" type="slidenum">
              <a:rPr lang="tr-TR" smtClean="0"/>
              <a:t>‹#›</a:t>
            </a:fld>
            <a:endParaRPr lang="tr-TR"/>
          </a:p>
        </p:txBody>
      </p:sp>
    </p:spTree>
    <p:extLst>
      <p:ext uri="{BB962C8B-B14F-4D97-AF65-F5344CB8AC3E}">
        <p14:creationId xmlns:p14="http://schemas.microsoft.com/office/powerpoint/2010/main" val="5559390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C7822D7-CC75-470A-A314-C19561F2CE98}" type="datetimeFigureOut">
              <a:rPr lang="tr-TR" smtClean="0"/>
              <a:t>8.10.2021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310656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C7822D7-CC75-470A-A314-C19561F2CE98}" type="datetimeFigureOut">
              <a:rPr lang="tr-TR" smtClean="0"/>
              <a:t>8.10.2021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687367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C7822D7-CC75-470A-A314-C19561F2CE98}" type="datetimeFigureOut">
              <a:rPr lang="tr-TR" smtClean="0"/>
              <a:t>8.10.2021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176339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C7822D7-CC75-470A-A314-C19561F2CE98}" type="datetimeFigureOut">
              <a:rPr lang="tr-TR" smtClean="0"/>
              <a:t>8.10.2021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32404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C7822D7-CC75-470A-A314-C19561F2CE98}" type="datetimeFigureOut">
              <a:rPr lang="tr-TR" smtClean="0"/>
              <a:t>8.10.2021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372381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822D7-CC75-470A-A314-C19561F2CE98}" type="datetimeFigureOut">
              <a:rPr lang="tr-TR" smtClean="0"/>
              <a:t>8.10.2021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328556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C7822D7-CC75-470A-A314-C19561F2CE98}" type="datetimeFigureOut">
              <a:rPr lang="tr-TR" smtClean="0"/>
              <a:t>8.10.2021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1811984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C7822D7-CC75-470A-A314-C19561F2CE98}" type="datetimeFigureOut">
              <a:rPr lang="tr-TR" smtClean="0"/>
              <a:t>8.10.2021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DEC40F-B37F-4496-A2D4-9B517DD62967}" type="slidenum">
              <a:rPr lang="tr-TR" smtClean="0"/>
              <a:t>‹#›</a:t>
            </a:fld>
            <a:endParaRPr lang="tr-TR"/>
          </a:p>
        </p:txBody>
      </p:sp>
    </p:spTree>
    <p:extLst>
      <p:ext uri="{BB962C8B-B14F-4D97-AF65-F5344CB8AC3E}">
        <p14:creationId xmlns:p14="http://schemas.microsoft.com/office/powerpoint/2010/main" val="4244465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C7822D7-CC75-470A-A314-C19561F2CE98}" type="datetimeFigureOut">
              <a:rPr lang="tr-TR" smtClean="0"/>
              <a:t>8.10.2021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5DEC40F-B37F-4496-A2D4-9B517DD62967}" type="slidenum">
              <a:rPr lang="tr-TR" smtClean="0"/>
              <a:t>‹#›</a:t>
            </a:fld>
            <a:endParaRPr lang="tr-TR"/>
          </a:p>
        </p:txBody>
      </p:sp>
    </p:spTree>
    <p:extLst>
      <p:ext uri="{BB962C8B-B14F-4D97-AF65-F5344CB8AC3E}">
        <p14:creationId xmlns:p14="http://schemas.microsoft.com/office/powerpoint/2010/main" val="2518236219"/>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hyperlink" Target="https://slideplayer.biz.tr/slide/13931928/85/images/28/Bili%C5%9Fim+ara%C3%A7lar%C4%B1n%C4%B1+ki%C5%9Fisel,+toplumsal+ve+e%C4%9Fitsel+yararlar+do%C4%9Frultusunda+kullanmalar%C4%B1.jpg" TargetMode="Externa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hyperlink" Target="https://slideplayer.biz.tr/slide/13931928/85/images/30/%C3%96%C4%9Frencilerin+%C3%96d%C3%BCllendirilmesi.jpg" TargetMode="Externa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hyperlink" Target="https://slideplayer.biz.tr/slide/13931928/85/images/34/Te%C5%9Fekk%C3%BCr+belgesi,+Takdir+belgesi,+Onur+belgesi+%C3%9Cst%C3%BCn+ba%C5%9Far%C4%B1+belgesi.jpg"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hyperlink" Target="https://slideplayer.biz.tr/slide/13931928/85/images/35/Te%C5%9Fekk%C3%BCr,+takdir+ve+%C3%BCst%C3%BCn+ba%C5%9Far%C4%B1+belgesi+ile+%C3%B6d%C3%BCllendirme.jpg"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hyperlink" Target="https://slideplayer.biz.tr/slide/13931928/85/images/37/(2)+%C3%9Cst%C3%BCn+ba%C5%9Far%C4%B1+belgesi+almaya+hak+kazanan+%C3%B6%C4%9Frencilere+okulun+iftihar+listesinde+yer+verilir..jpg"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hyperlink" Target="https://slideplayer.biz.tr/slide/13931928/85/images/38/Onur+belgesi+ile+%C3%B6d%C3%BCllendirme.jpg"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hyperlink" Target="https://slideplayer.biz.tr/slide/13931928/85/images/39/Onur+belgesi+ile+%C3%B6d%C3%BCllendirme.jpg" TargetMode="Externa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hyperlink" Target="https://slideplayer.biz.tr/slide/13931928/85/images/42/%C3%96d%C3%BCl+takdirinde+dikkat+edilecek+hususlar+ve+%C3%B6d%C3%BCllerin+verilmesi.jpg" TargetMode="Externa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hyperlink" Target="https://slideplayer.biz.tr/slide/13931928/85/images/43/Disiplin+cezalar%C4%B1+(1)%C3%96%C4%9Frencilere,+disiplin+cezas%C4%B1n%C4%B1+gerektiren+davran%C4%B1%C5%9F+ve+fiillerinin+niteliklerine+g%C3%B6re;.jpg" TargetMode="Externa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hyperlink" Target="https://slideplayer.biz.tr/slide/13931928/85/images/43/Disiplin+cezalar%C4%B1+(1)%C3%96%C4%9Frencilere,+disiplin+cezas%C4%B1n%C4%B1+gerektiren+davran%C4%B1%C5%9F+ve+fiillerinin+niteliklerine+g%C3%B6re;.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lideplayer.biz.tr/slide/13931928/85/images/3/%C3%96%C4%9ERENC%C4%B0LER%C4%B0N.jpg"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hyperlink" Target="https://slideplayer.biz.tr/slide/13931928/85/images/44/Disiplin+cezas%C4%B1n%C4%B1+gerektiren+davran%C4%B1%C5%9Flar.jpg" TargetMode="Externa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hyperlink" Target="https://slideplayer.biz.tr/slide/13931928/85/images/44/Disiplin+cezas%C4%B1n%C4%B1+gerektiren+davran%C4%B1%C5%9Flar.jp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slideplayer.biz.tr/slide/13931928/85/images/45/K%C4%B1nama+cezas%C4%B1n%C4%B1+gerektiren+davran%C4%B1%C5%9Flar;.jpg" TargetMode="Externa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hyperlink" Target="https://slideplayer.biz.tr/slide/13931928/85/images/46/Okuldan+k%C4%B1sa+s%C3%BCreli+uzakla%C5%9Ft%C4%B1rma+cezas%C4%B1n%C4%B1+gerektiren+davran%C4%B1%C5%9Flar;.jpg" TargetMode="Externa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hyperlink" Target="https://slideplayer.biz.tr/slide/13931928/85/images/46/Okuldan+k%C4%B1sa+s%C3%BCreli+uzakla%C5%9Ft%C4%B1rma+cezas%C4%B1n%C4%B1+gerektiren+davran%C4%B1%C5%9Flar;.jpg"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slideplayer.biz.tr/slide/13931928/85/images/47/Okuldan+k%C4%B1sa+s%C3%BCreli+uzakla%C5%9Ft%C4%B1rma+cezas%C4%B1n%C4%B1+gerektiren+davran%C4%B1%C5%9Flar;.jpg" TargetMode="Externa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hyperlink" Target="https://slideplayer.biz.tr/slide/13931928/85/images/48/Okuldan+tasdikname+ile+uzakla%C5%9Ft%C4%B1rma+cezas%C4%B1n%C4%B1+gerektiren+davran%C4%B1%C5%9Flar;.jpg" TargetMode="Externa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hyperlink" Target="https://slideplayer.biz.tr/slide/13931928/85/images/48/Okuldan+tasdikname+ile+uzakla%C5%9Ft%C4%B1rma+cezas%C4%B1n%C4%B1+gerektiren+davran%C4%B1%C5%9Flar;.jp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lideplayer.biz.tr/slide/13931928/85/images/49/Okuldan+tasdikname+ile+uzakla%C5%9Ft%C4%B1rma+cezas%C4%B1n%C4%B1+gerektiren+davran%C4%B1%C5%9Flar;.jpg" TargetMode="Externa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hyperlink" Target="https://slideplayer.biz.tr/slide/13931928/85/images/49/Okuldan+tasdikname+ile+uzakla%C5%9Ft%C4%B1rma+cezas%C4%B1n%C4%B1+gerektiren+davran%C4%B1%C5%9Flar;.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lideplayer.biz.tr/slide/13931928/85/images/5/Hukuka,+toplum+de%C4%9Ferlerine+ve+okul+kurallar%C4%B1na+uymalar%C4%B1.jpg" TargetMode="External"/><Relationship Id="rId2" Type="http://schemas.openxmlformats.org/officeDocument/2006/relationships/hyperlink" Target="https://slideplayer.biz.tr/slide/13931928/85/images/4/Atat%C3%BCrk+ink%C4%B1l%C3%A2p+ve+ilkelerine+ba%C4%9Fl%C4%B1+kalmalar%C4%B1+ve+bunlar%C4%B1+korumalar%C4%B1,.jpg" TargetMode="Externa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hyperlink" Target="https://slideplayer.biz.tr/slide/13931928/85/images/50/%C3%96rg%C3%BCn+e%C4%9Fitim+d%C4%B1%C5%9F%C4%B1na+%C3%A7%C4%B1karma+cezas%C4%B1n%C4%B1+gerektiren+davran%C4%B1%C5%9Flar;.jpg" TargetMode="Externa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hyperlink" Target="https://slideplayer.biz.tr/slide/13931928/85/images/51/%C3%96rg%C3%BCn+e%C4%9Fitim+d%C4%B1%C5%9F%C4%B1na+%C3%A7%C4%B1karma+cezas%C4%B1n%C4%B1+gerektiren+davran%C4%B1%C5%9Flar;.jpg" TargetMode="Externa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hyperlink" Target="https://slideplayer.biz.tr/slide/13931928/85/images/52/%C3%96rg%C3%BCn+e%C4%9Fitim+d%C4%B1%C5%9F%C4%B1na+%C3%A7%C4%B1karma+cezas%C4%B1n%C4%B1+gerektiren+davran%C4%B1%C5%9Flar;.jpg" TargetMode="Externa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hyperlink" Target="https://slideplayer.biz.tr/slide/13931928/85/images/54/Pansiyon,+ba%C5%9Fka+okul+veya+i%C5%9Fletmedeki+disiplin+olaylar%C4%B1.jpg" TargetMode="Externa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hyperlink" Target="https://slideplayer.biz.tr/slide/13931928/85/images/56/Cezaya+neden+olan+davran%C4%B1%C5%9F+ve+fiilin+tekrarlanmas%C4%B1.jpg" TargetMode="Externa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hyperlink" Target="https://slideplayer.biz.tr/slide/13931928/85/images/57/Uygulama+ile+%C4%B0lgili+Esaslar+ve+Ceza+Takdirinde+Dikkat+Edilecek+Hususlar.jpg" TargetMode="Externa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hyperlink" Target="https://slideplayer.biz.tr/slide/13931928/85/images/58/Ceza+takdirinde+dikkat+edilecek+hususlar.jpg" TargetMode="Externa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hyperlink" Target="https://slideplayer.biz.tr/slide/13931928/85/images/58/Ceza+takdirinde+dikkat+edilecek+hususlar.jp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slideplayer.biz.tr/slide/13931928/85/images/60/Disiplin+cezalar%C4%B1+ile+ilgili+onay,+itiraz+ve+tebli%C4%9F.jpg" TargetMode="Externa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hyperlink" Target="https://slideplayer.biz.tr/slide/13931928/85/images/61/Davran%C4%B1%C5%9F+puan%C4%B1n%C4%B1n+indirilmesi.jpg"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hyperlink" Target="https://slideplayer.biz.tr/slide/13931928/85/images/6/3-Do%C4%9Fru+s%C3%B6zl%C3%BC,+d%C3%BCr%C3%BCst,+erdemli+ve+%C3%A7al%C4%B1%C5%9Fkan+olmalar%C4%B1;+g%C3%BCzel+ve+nazik+tav%C4%B1r+sergilemeleri;+kaba+s%C3%B6z+ve+davran%C4%B1%C5%9Flarda+bulunmamalar%C4%B1;+bar%C4%B1%C5%9F,+de%C4%9Ferbilirlik,+ho%C5%9Fg%C3%B6r%C3%BC,+sab%C4%B1r,+%C3%B6zg%C3%BCrl%C3%BCk,+e%C5%9Fitlik+ve+dayan%C4%B1%C5%9Fmadan+yana+davran%C4%B1%C5%9F+g%C3%B6stermeleri.jpg" TargetMode="Externa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hyperlink" Target="https://slideplayer.biz.tr/slide/13931928/85/images/62/Cezalar%C4%B1n+i%C5%9Flenmesi,+silinmesi,+puan+iadesi+ve+dosyalar%C4%B1n+saklanmas%C4%B1.jpg" TargetMode="Externa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hyperlink" Target="https://slideplayer.biz.tr/slide/13931928/85/images/63/Cezalar%C4%B1n+uygulanmas%C4%B1.jpg" TargetMode="Externa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hyperlink" Target="https://slideplayer.biz.tr/slide/13931928/85/images/65/Cezalar%C4%B1n+uygulanmas%C4%B1.jpg" TargetMode="Externa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hyperlink" Target="https://slideplayer.biz.tr/slide/13931928/85/images/66/Ceza+alan+%C3%B6%C4%9Frencilerin+s%C4%B1navlar%C4%B1.jpg" TargetMode="Externa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hyperlink" Target="https://slideplayer.biz.tr/slide/13931928/85/images/67/Zarar%C4%B1n+%C3%B6detilmesi.jpg"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slideplayer.biz.tr/slide/13931928/85/images/7/Irk,+renk,+cinsiyet,+dil,+din,+milliyet+ayr%C4%B1m%C4%B1+yapmaks%C4%B1z%C4%B1n+herkese+kar%C5%9F%C4%B1+iyi+davranmalar%C4%B1;+insan+hak+ve+%C3%B6zg%C3%BCrl%C3%BC%C4%9F%C3%BCyle+onurunun+korunmas%C4%B1+i%C3%A7in+gerekli+duyarl%C4%B1l%C4%B1%C4%9F%C4%B1+g%C3%B6stermeleri,.jpg"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hyperlink" Target="https://slideplayer.biz.tr/slide/13931928/85/images/8/Tutumlu+olmalar%C4%B1;+millet+mal%C4%B1n%C4%B1,+okulunu+ve+okul+e%C5%9Fyas%C4%B1n%C4%B1+kendi+%C3%B6z+mal%C4%B1+gibi+korumalar%C4%B1,+zarar+vermemeleri+ve+zarar+verdiklerinde+%C3%B6demeleri.jpg"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hyperlink" Target="https://slideplayer.biz.tr/slide/13931928/85/images/15/Y%C3%B6neticilere,+%C3%B6%C4%9Fretmenlere,+di%C4%9Fer+g%C3%B6revlilere,+arkada%C5%9Flar%C4%B1na+ve+%C3%A7evresindeki+ki%C5%9Filere+kar%C5%9F%C4%B1+sayg%C4%B1l%C4%B1,+ho%C5%9Fg%C3%B6r%C3%BCl%C3%BC+davranmalar%C4%B1;+k%C3%BC%C3%A7%C3%BCkleri+ve+ya%C5%9Fl%C4%B1lar%C4%B1+korumalar%C4%B1,+engelliler+ile+yard%C4%B1ma+muhta%C3%A7+durumda+olanlar%C4%B1n+yard%C4%B1m%C4%B1na+ko%C5%9Fmalar%C4%B1,.jpg"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hyperlink" Target="https://slideplayer.biz.tr/slide/13931928/85/images/16/Ba%C5%9Fkalar%C4%B1n%C4%B1n+da+kendisi+gibi+insanl%C4%B1k+ailesinin+onurlu+ve+sayg%C4%B1n+bir+%C3%BCyesi+oldu%C4%9Funu+unutmamalar%C4%B1;+%C4%B1rk,+renk,+cinsiyet,+dil,+din,+milliyet+ayr%C4%B1m%C4%B1+yapmaks%C4%B1z%C4%B1n+herkese+kar%C5%9F%C4%B1+iyi+davranmalar%C4%B1;+insan+hak+ve+%C3%B6zg%C3%BCrl%C3%BC%C4%9F%C3%BC+ile+onurunun+korunmas%C4%B1+i%C3%A7in+gerekli+duyarl%C4%B1l%C4%B1%C4%9F%C4%B1+g%C3%B6stermeleri.jpg"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hyperlink" Target="https://slideplayer.biz.tr/slide/13931928/85/images/27/Zararl%C4%B1,+b%C3%B6l%C3%BCc%C3%BC,+y%C4%B1k%C4%B1c%C4%B1,+siyasi+ve+ideolojik+ama%C3%A7l%C4%B1+faaliyetlere+kat%C4%B1lmamalar%C4%B1,+bunlarla+ilgili+amblem,+afi%C5%9F,+rozet,+yay%C4%B1n+ve+benzerlerini+ta%C5%9F%C4%B1mamalar%C4%B1+ve+bulundurmamalar%C4%B1.jpg"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89222"/>
          </a:xfrm>
        </p:spPr>
        <p:txBody>
          <a:bodyPr>
            <a:normAutofit fontScale="90000"/>
          </a:bodyPr>
          <a:lstStyle/>
          <a:p>
            <a:pPr lvl="0" algn="ctr">
              <a:spcBef>
                <a:spcPts val="1000"/>
              </a:spcBef>
            </a:pPr>
            <a:r>
              <a:rPr lang="tr-TR" sz="3200" b="1" dirty="0">
                <a:solidFill>
                  <a:prstClr val="black"/>
                </a:solidFill>
                <a:latin typeface="Helvetica" panose="020B0604020202020204" pitchFamily="34" charset="0"/>
                <a:ea typeface="+mn-ea"/>
                <a:cs typeface="+mn-cs"/>
              </a:rPr>
              <a:t>MİLLİ EĞİTİM BAKANLIĞI ÖDÜL VE DİSİPLİN YÖNETMELİĞİ</a:t>
            </a:r>
          </a:p>
        </p:txBody>
      </p:sp>
      <p:sp>
        <p:nvSpPr>
          <p:cNvPr id="3" name="Metin Yer Tutucusu 2"/>
          <p:cNvSpPr>
            <a:spLocks noGrp="1"/>
          </p:cNvSpPr>
          <p:nvPr>
            <p:ph type="body" idx="1"/>
          </p:nvPr>
        </p:nvSpPr>
        <p:spPr>
          <a:xfrm>
            <a:off x="838200" y="4759304"/>
            <a:ext cx="10515600" cy="1677355"/>
          </a:xfrm>
        </p:spPr>
        <p:txBody>
          <a:bodyPr>
            <a:normAutofit/>
          </a:bodyPr>
          <a:lstStyle/>
          <a:p>
            <a:pPr marL="0" indent="0" algn="ctr">
              <a:buNone/>
            </a:pPr>
            <a:r>
              <a:rPr lang="tr-TR" sz="3200" b="1" dirty="0" smtClean="0">
                <a:solidFill>
                  <a:schemeClr val="bg1"/>
                </a:solidFill>
                <a:latin typeface="Helvetica" panose="020B0604020202020204" pitchFamily="34" charset="0"/>
              </a:rPr>
              <a:t>OKULDA UYULMASI GEREKEN</a:t>
            </a:r>
            <a:r>
              <a:rPr lang="tr-TR" sz="3200" b="1" i="0" u="none" strike="noStrike" baseline="0" dirty="0" smtClean="0">
                <a:solidFill>
                  <a:schemeClr val="bg1"/>
                </a:solidFill>
                <a:latin typeface="Helvetica" panose="020B0604020202020204" pitchFamily="34" charset="0"/>
              </a:rPr>
              <a:t> </a:t>
            </a:r>
            <a:r>
              <a:rPr lang="tr-TR" sz="3200" b="1" i="0" u="none" strike="noStrike" baseline="0" dirty="0">
                <a:solidFill>
                  <a:schemeClr val="bg1"/>
                </a:solidFill>
                <a:latin typeface="Helvetica" panose="020B0604020202020204" pitchFamily="34" charset="0"/>
              </a:rPr>
              <a:t>KURALLAR VE </a:t>
            </a:r>
            <a:r>
              <a:rPr lang="tr-TR" sz="3200" b="1" i="0" u="none" strike="noStrike" baseline="0" dirty="0" smtClean="0">
                <a:solidFill>
                  <a:schemeClr val="bg1"/>
                </a:solidFill>
                <a:latin typeface="Helvetica" panose="020B0604020202020204" pitchFamily="34" charset="0"/>
              </a:rPr>
              <a:t>ÖĞRENCİLERDENDEN </a:t>
            </a:r>
            <a:r>
              <a:rPr lang="tr-TR" sz="3200" b="1" i="0" u="none" strike="noStrike" baseline="0" dirty="0" smtClean="0">
                <a:solidFill>
                  <a:schemeClr val="bg1"/>
                </a:solidFill>
                <a:latin typeface="Helvetica" panose="020B0604020202020204" pitchFamily="34" charset="0"/>
              </a:rPr>
              <a:t>BEKLENEN DAVRANIŞLAR</a:t>
            </a:r>
          </a:p>
          <a:p>
            <a:pPr marL="0" indent="0" algn="ctr">
              <a:buNone/>
            </a:pP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1235" y="1290679"/>
            <a:ext cx="6469529" cy="3532293"/>
          </a:xfrm>
          <a:prstGeom prst="rect">
            <a:avLst/>
          </a:prstGeom>
        </p:spPr>
      </p:pic>
    </p:spTree>
    <p:extLst>
      <p:ext uri="{BB962C8B-B14F-4D97-AF65-F5344CB8AC3E}">
        <p14:creationId xmlns:p14="http://schemas.microsoft.com/office/powerpoint/2010/main" val="3907350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97517"/>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Bilişim araçlarını kişisel, toplumsal ve eğitsel yararlar doğrultusunda kullanmaları"/>
            </a:endParaRPr>
          </a:p>
        </p:txBody>
      </p:sp>
      <p:sp>
        <p:nvSpPr>
          <p:cNvPr id="3" name="Metin Yer Tutucusu 2"/>
          <p:cNvSpPr>
            <a:spLocks noGrp="1"/>
          </p:cNvSpPr>
          <p:nvPr>
            <p:ph type="body" idx="1"/>
          </p:nvPr>
        </p:nvSpPr>
        <p:spPr>
          <a:xfrm>
            <a:off x="838200" y="983411"/>
            <a:ext cx="10515600" cy="5193552"/>
          </a:xfrm>
        </p:spPr>
        <p:txBody>
          <a:bodyPr>
            <a:normAutofit/>
          </a:bodyPr>
          <a:lstStyle/>
          <a:p>
            <a:pPr marL="0" indent="0" algn="ctr">
              <a:buNone/>
            </a:pPr>
            <a:r>
              <a:rPr kumimoji="0" lang="tr-TR" sz="54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Bilişim araçlarını kişisel, toplumsal ve eğitsel yararlar doğrultusunda kullanmaları"/>
              </a:rPr>
              <a:t>Bilişim </a:t>
            </a:r>
            <a:r>
              <a:rPr kumimoji="0" lang="tr-TR" sz="54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Bilişim araçlarını kişisel, toplumsal ve eğitsel yararlar doğrultusunda kullanmaları"/>
              </a:rPr>
              <a:t>araçlarını kişisel, toplumsal ve eğitsel yararlar doğrultusunda kullanmaları</a:t>
            </a:r>
            <a:endParaRPr lang="tr-TR" sz="5400" b="1" dirty="0"/>
          </a:p>
        </p:txBody>
      </p:sp>
    </p:spTree>
    <p:extLst>
      <p:ext uri="{BB962C8B-B14F-4D97-AF65-F5344CB8AC3E}">
        <p14:creationId xmlns:p14="http://schemas.microsoft.com/office/powerpoint/2010/main" val="876614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9387" y="264956"/>
            <a:ext cx="9965859" cy="1115610"/>
          </a:xfrm>
        </p:spPr>
        <p:txBody>
          <a:bodyPr>
            <a:normAutofit/>
          </a:bodyPr>
          <a:lstStyle/>
          <a:p>
            <a:r>
              <a:rPr lang="tr-TR" sz="4000" b="1" dirty="0">
                <a:solidFill>
                  <a:srgbClr val="444444"/>
                </a:solidFill>
                <a:latin typeface="Helvetica" panose="020B0604020202020204" pitchFamily="34" charset="0"/>
                <a:ea typeface="+mn-ea"/>
                <a:cs typeface="+mn-cs"/>
              </a:rPr>
              <a:t>Öğrencilerin </a:t>
            </a:r>
            <a:r>
              <a:rPr lang="tr-TR" sz="4000" b="1" dirty="0" smtClean="0">
                <a:solidFill>
                  <a:srgbClr val="444444"/>
                </a:solidFill>
                <a:latin typeface="Helvetica" panose="020B0604020202020204" pitchFamily="34" charset="0"/>
                <a:ea typeface="+mn-ea"/>
                <a:cs typeface="+mn-cs"/>
              </a:rPr>
              <a:t>Ödüllendirilmesi</a:t>
            </a:r>
            <a:endParaRPr lang="tr-TR" b="0" i="0" u="none" strike="noStrike" baseline="0" dirty="0">
              <a:solidFill>
                <a:srgbClr val="444444"/>
              </a:solidFill>
              <a:latin typeface="Helvetica" panose="020B0604020202020204" pitchFamily="34" charset="0"/>
              <a:hlinkClick r:id="rId2" tooltip="Öğrencilerin Ödüllendirilmesi"/>
            </a:endParaRPr>
          </a:p>
        </p:txBody>
      </p:sp>
      <p:sp>
        <p:nvSpPr>
          <p:cNvPr id="3" name="Metin Yer Tutucusu 2"/>
          <p:cNvSpPr>
            <a:spLocks noGrp="1"/>
          </p:cNvSpPr>
          <p:nvPr>
            <p:ph type="body" idx="1"/>
          </p:nvPr>
        </p:nvSpPr>
        <p:spPr>
          <a:xfrm>
            <a:off x="546848" y="1213449"/>
            <a:ext cx="11223811" cy="4658714"/>
          </a:xfrm>
        </p:spPr>
        <p:txBody>
          <a:bodyPr>
            <a:normAutofit/>
          </a:bodyPr>
          <a:lstStyle/>
          <a:p>
            <a:pPr marL="0" indent="0" algn="ctr">
              <a:buNone/>
            </a:pPr>
            <a:r>
              <a:rPr kumimoji="0" lang="tr-TR" sz="44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ğrencilerin Ödüllendirilmesi"/>
              </a:rPr>
              <a:t>Uyulması </a:t>
            </a:r>
            <a:r>
              <a:rPr kumimoji="0" lang="tr-TR" sz="44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ğrencilerin Ödüllendirilmesi"/>
              </a:rPr>
              <a:t>gereken kuralların ve beklenen davranışların; derslerde, törenlerde, toplantılarda, rehberlik çalışmalarında ve her türlü sosyal etkinliklerde öğrencilere kazandırılmasına çalışılır</a:t>
            </a:r>
            <a:r>
              <a:rPr kumimoji="0" lang="tr-TR" sz="44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ğrencilerin Ödüllendirilmesi"/>
              </a:rPr>
              <a:t>.</a:t>
            </a:r>
            <a:endParaRPr lang="tr-TR" sz="4400" b="1" dirty="0"/>
          </a:p>
        </p:txBody>
      </p:sp>
    </p:spTree>
    <p:extLst>
      <p:ext uri="{BB962C8B-B14F-4D97-AF65-F5344CB8AC3E}">
        <p14:creationId xmlns:p14="http://schemas.microsoft.com/office/powerpoint/2010/main" val="575734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0753" y="363567"/>
            <a:ext cx="10996800" cy="1507067"/>
          </a:xfrm>
        </p:spPr>
        <p:txBody>
          <a:bodyPr>
            <a:normAutofit/>
          </a:bodyPr>
          <a:lstStyle/>
          <a:p>
            <a:r>
              <a:rPr lang="tr-TR" sz="4000" b="1" dirty="0">
                <a:solidFill>
                  <a:srgbClr val="444444"/>
                </a:solidFill>
                <a:latin typeface="Helvetica" panose="020B0604020202020204" pitchFamily="34" charset="0"/>
                <a:ea typeface="+mn-ea"/>
                <a:cs typeface="+mn-cs"/>
              </a:rPr>
              <a:t>Teşekkür belgesi, Takdir belgesi, Onur belgesi Üstün başarı </a:t>
            </a:r>
            <a:r>
              <a:rPr lang="tr-TR" sz="4000" b="1" dirty="0" smtClean="0">
                <a:solidFill>
                  <a:srgbClr val="444444"/>
                </a:solidFill>
                <a:latin typeface="Helvetica" panose="020B0604020202020204" pitchFamily="34" charset="0"/>
                <a:ea typeface="+mn-ea"/>
                <a:cs typeface="+mn-cs"/>
              </a:rPr>
              <a:t>belgesi</a:t>
            </a:r>
            <a:endParaRPr lang="tr-TR" b="0" i="0" u="none" strike="noStrike" baseline="0" dirty="0">
              <a:solidFill>
                <a:srgbClr val="444444"/>
              </a:solidFill>
              <a:latin typeface="Helvetica" panose="020B0604020202020204" pitchFamily="34" charset="0"/>
              <a:hlinkClick r:id="rId2" tooltip="Teşekkür belgesi, Takdir belgesi, Onur belgesi Üstün başarı belgesi"/>
            </a:endParaRPr>
          </a:p>
        </p:txBody>
      </p:sp>
      <p:sp>
        <p:nvSpPr>
          <p:cNvPr id="3" name="Metin Yer Tutucusu 2"/>
          <p:cNvSpPr>
            <a:spLocks noGrp="1"/>
          </p:cNvSpPr>
          <p:nvPr>
            <p:ph type="body" idx="1"/>
          </p:nvPr>
        </p:nvSpPr>
        <p:spPr>
          <a:xfrm>
            <a:off x="737999" y="1870634"/>
            <a:ext cx="11059553" cy="4431554"/>
          </a:xfrm>
        </p:spPr>
        <p:txBody>
          <a:bodyPr>
            <a:normAutofit fontScale="92500"/>
          </a:bodyPr>
          <a:lstStyle/>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Örnek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davranışların ve başarıların niteliklerine göre ödüllendirilmesinde öğrencilere</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a:t>
            </a:r>
          </a:p>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Teşekkür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belgesi</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a:t>
            </a:r>
          </a:p>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Takdir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belgesi</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a:t>
            </a:r>
          </a:p>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Onur belgesi,</a:t>
            </a:r>
          </a:p>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Üstün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başarı </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belgesi, Takdir belgesi, Onur belgesi Üstün başarı belgesi"/>
              </a:rPr>
              <a:t>belgesi</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rPr>
              <a:t> </a:t>
            </a:r>
            <a:r>
              <a:rPr kumimoji="0" lang="tr-TR" sz="4000" b="1" i="0" u="none" strike="noStrike" kern="1200" cap="none" spc="0" normalizeH="0" baseline="0" noProof="0" dirty="0" smtClean="0">
                <a:ln>
                  <a:noFill/>
                </a:ln>
                <a:solidFill>
                  <a:schemeClr val="accent6">
                    <a:lumMod val="50000"/>
                  </a:schemeClr>
                </a:solidFill>
                <a:effectLst/>
                <a:uLnTx/>
                <a:uFillTx/>
                <a:latin typeface="Helvetica" panose="020B0604020202020204" pitchFamily="34" charset="0"/>
                <a:ea typeface="+mj-ea"/>
                <a:cs typeface="+mj-cs"/>
              </a:rPr>
              <a:t>verilir.</a:t>
            </a:r>
            <a:endParaRPr lang="tr-TR" b="1" dirty="0">
              <a:solidFill>
                <a:schemeClr val="accent6">
                  <a:lumMod val="50000"/>
                </a:schemeClr>
              </a:solidFill>
            </a:endParaRPr>
          </a:p>
        </p:txBody>
      </p:sp>
    </p:spTree>
    <p:extLst>
      <p:ext uri="{BB962C8B-B14F-4D97-AF65-F5344CB8AC3E}">
        <p14:creationId xmlns:p14="http://schemas.microsoft.com/office/powerpoint/2010/main" val="4283389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9646" y="385482"/>
            <a:ext cx="10683035" cy="1126564"/>
          </a:xfrm>
        </p:spPr>
        <p:txBody>
          <a:bodyPr>
            <a:noAutofit/>
          </a:bodyPr>
          <a:lstStyle/>
          <a:p>
            <a:pPr algn="ctr"/>
            <a:r>
              <a:rPr lang="tr-TR" sz="3000" b="1" dirty="0">
                <a:solidFill>
                  <a:srgbClr val="444444"/>
                </a:solidFill>
                <a:latin typeface="Helvetica" panose="020B0604020202020204" pitchFamily="34" charset="0"/>
                <a:ea typeface="+mn-ea"/>
                <a:cs typeface="+mn-cs"/>
                <a:hlinkClick r:id="rId2" tooltip="Teşekkür, takdir ve üstün başarı belgesi ile ödüllendirme"/>
              </a:rPr>
              <a:t>Teşekkür, takdir ve üstün başarı belgesi ile ödüllendirme</a:t>
            </a:r>
            <a:endParaRPr lang="tr-TR" sz="3200" b="0" i="0" u="none" strike="noStrike" baseline="0" dirty="0">
              <a:solidFill>
                <a:srgbClr val="444444"/>
              </a:solidFill>
              <a:latin typeface="Helvetica" panose="020B0604020202020204" pitchFamily="34" charset="0"/>
              <a:hlinkClick r:id="rId2" tooltip="Teşekkür, takdir ve üstün başarı belgesi ile ödüllendirme"/>
            </a:endParaRPr>
          </a:p>
        </p:txBody>
      </p:sp>
      <p:sp>
        <p:nvSpPr>
          <p:cNvPr id="3" name="Metin Yer Tutucusu 2"/>
          <p:cNvSpPr>
            <a:spLocks noGrp="1"/>
          </p:cNvSpPr>
          <p:nvPr>
            <p:ph type="body" idx="1"/>
          </p:nvPr>
        </p:nvSpPr>
        <p:spPr>
          <a:xfrm>
            <a:off x="839646" y="1700588"/>
            <a:ext cx="10697930" cy="4619530"/>
          </a:xfrm>
        </p:spPr>
        <p:txBody>
          <a:bodyPr>
            <a:normAutofit fontScale="92500" lnSpcReduction="20000"/>
          </a:bodyPr>
          <a:lstStyle/>
          <a:p>
            <a:pPr marL="0" indent="0" algn="just">
              <a:buNone/>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takdir ve üstün başarı belgesi ile ödüllendirme"/>
              </a:rPr>
              <a:t>Okul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Teşekkür, takdir ve üstün başarı belgesi ile ödüllendirme"/>
              </a:rPr>
              <a:t>öğrenci ödül ve disiplin kurulu, derslerdeki gayret ve başarılarıyla üstünlük gösteren, tüm derslerden başarılı olan, dönem puanlarının ağırlıklı ortalaması 70,00 den aşağı olmayan ve davranış puanı 100 olan öğrencilerden </a:t>
            </a:r>
            <a:endPar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takdir ve üstün başarı belgesi ile ödüllendirme"/>
            </a:endParaRPr>
          </a:p>
          <a:p>
            <a:pPr marL="0" indent="0">
              <a:buNone/>
            </a:pPr>
            <a:r>
              <a:rPr lang="tr-TR" sz="3200" b="1" dirty="0" smtClean="0">
                <a:solidFill>
                  <a:schemeClr val="accent6">
                    <a:lumMod val="50000"/>
                  </a:schemeClr>
                </a:solidFill>
                <a:latin typeface="Helvetica" panose="020B0604020202020204" pitchFamily="34" charset="0"/>
                <a:ea typeface="+mj-ea"/>
                <a:cs typeface="+mj-cs"/>
                <a:hlinkClick r:id="rId2" tooltip="Teşekkür, takdir ve üstün başarı belgesi ile ödüllendirme"/>
              </a:rPr>
              <a:t>a)  </a:t>
            </a:r>
            <a:r>
              <a:rPr kumimoji="0" lang="tr-TR" sz="3200" b="1" i="0" u="none" strike="noStrike" kern="1200" cap="none" spc="0" normalizeH="0" baseline="0" noProof="0" dirty="0" smtClean="0">
                <a:ln>
                  <a:noFill/>
                </a:ln>
                <a:solidFill>
                  <a:schemeClr val="accent6">
                    <a:lumMod val="50000"/>
                  </a:schemeClr>
                </a:solidFill>
                <a:effectLst/>
                <a:uLnTx/>
                <a:uFillTx/>
                <a:latin typeface="Helvetica" panose="020B0604020202020204" pitchFamily="34" charset="0"/>
                <a:ea typeface="+mj-ea"/>
                <a:cs typeface="+mj-cs"/>
                <a:hlinkClick r:id="rId2" tooltip="Teşekkür, takdir ve üstün başarı belgesi ile ödüllendirme"/>
              </a:rPr>
              <a:t>70-84 arasındakileri </a:t>
            </a:r>
            <a:r>
              <a:rPr kumimoji="0" lang="tr-TR" sz="3200" b="1" i="0" u="none" strike="noStrike" kern="1200" cap="none" spc="0" normalizeH="0" baseline="0" noProof="0" dirty="0">
                <a:ln>
                  <a:noFill/>
                </a:ln>
                <a:solidFill>
                  <a:schemeClr val="accent6">
                    <a:lumMod val="50000"/>
                  </a:schemeClr>
                </a:solidFill>
                <a:effectLst/>
                <a:uLnTx/>
                <a:uFillTx/>
                <a:latin typeface="Helvetica" panose="020B0604020202020204" pitchFamily="34" charset="0"/>
                <a:ea typeface="+mj-ea"/>
                <a:cs typeface="+mj-cs"/>
                <a:hlinkClick r:id="rId2" tooltip="Teşekkür, takdir ve üstün başarı belgesi ile ödüllendirme"/>
              </a:rPr>
              <a:t>Teşekkür belgesi, </a:t>
            </a:r>
            <a:endParaRPr kumimoji="0" lang="tr-TR" sz="3200" b="1" i="0" u="none" strike="noStrike" kern="1200" cap="none" spc="0" normalizeH="0" baseline="0" noProof="0" dirty="0" smtClean="0">
              <a:ln>
                <a:noFill/>
              </a:ln>
              <a:solidFill>
                <a:schemeClr val="accent6">
                  <a:lumMod val="50000"/>
                </a:schemeClr>
              </a:solidFill>
              <a:effectLst/>
              <a:uLnTx/>
              <a:uFillTx/>
              <a:latin typeface="Helvetica" panose="020B0604020202020204" pitchFamily="34" charset="0"/>
              <a:ea typeface="+mj-ea"/>
              <a:cs typeface="+mj-cs"/>
              <a:hlinkClick r:id="rId2" tooltip="Teşekkür, takdir ve üstün başarı belgesi ile ödüllendirme"/>
            </a:endParaRPr>
          </a:p>
          <a:p>
            <a:pPr marL="0" indent="0" algn="just">
              <a:buNone/>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takdir ve üstün başarı belgesi ile ödüllendirme"/>
              </a:rPr>
              <a:t>b)</a:t>
            </a:r>
            <a:r>
              <a:rPr kumimoji="0" lang="tr-TR" sz="3200" b="1" i="0" u="none" strike="noStrike" kern="1200" cap="none" spc="0" normalizeH="0" noProof="0" dirty="0" smtClean="0">
                <a:ln>
                  <a:noFill/>
                </a:ln>
                <a:solidFill>
                  <a:srgbClr val="444444"/>
                </a:solidFill>
                <a:effectLst/>
                <a:uLnTx/>
                <a:uFillTx/>
                <a:latin typeface="Helvetica" panose="020B0604020202020204" pitchFamily="34" charset="0"/>
                <a:ea typeface="+mj-ea"/>
                <a:cs typeface="+mj-cs"/>
                <a:hlinkClick r:id="rId2" tooltip="Teşekkür, takdir ve üstün başarı belgesi ile ödüllendirme"/>
              </a:rPr>
              <a:t> </a:t>
            </a: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takdir ve üstün başarı belgesi ile ödüllendirme"/>
              </a:rPr>
              <a:t>84 ve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Teşekkür, takdir ve üstün başarı belgesi ile ödüllendirme"/>
              </a:rPr>
              <a:t>daha yukarı olanları Takdir belgesi ile ödüllendirir. </a:t>
            </a:r>
            <a:endPar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takdir ve üstün başarı belgesi ile ödüllendirme"/>
            </a:endParaRPr>
          </a:p>
          <a:p>
            <a:pPr marL="0" indent="0" algn="just">
              <a:buNone/>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eşekkür, takdir ve üstün başarı belgesi ile ödüllendirme"/>
              </a:rPr>
              <a:t>c</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Teşekkür, takdir ve üstün başarı belgesi ile ödüllendirme"/>
              </a:rPr>
              <a:t>) Ortaöğrenim süresince en az üç öğretim yılının bütün döneminde takdir belgesi alanları üstün başarı belgesi ile ödüllendirir.</a:t>
            </a:r>
            <a:endParaRPr lang="tr-TR" b="1" dirty="0"/>
          </a:p>
        </p:txBody>
      </p:sp>
    </p:spTree>
    <p:extLst>
      <p:ext uri="{BB962C8B-B14F-4D97-AF65-F5344CB8AC3E}">
        <p14:creationId xmlns:p14="http://schemas.microsoft.com/office/powerpoint/2010/main" val="1665446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5504329"/>
            <a:ext cx="8534400" cy="490070"/>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2) Üstün başarı belgesi almaya hak kazanan öğrencilere okulun iftihar listesinde yer verilir."/>
            </a:endParaRPr>
          </a:p>
        </p:txBody>
      </p:sp>
      <p:sp>
        <p:nvSpPr>
          <p:cNvPr id="3" name="Metin Yer Tutucusu 2"/>
          <p:cNvSpPr>
            <a:spLocks noGrp="1"/>
          </p:cNvSpPr>
          <p:nvPr>
            <p:ph type="body" idx="1"/>
          </p:nvPr>
        </p:nvSpPr>
        <p:spPr>
          <a:xfrm>
            <a:off x="684212" y="685800"/>
            <a:ext cx="11158164" cy="4657165"/>
          </a:xfrm>
        </p:spPr>
        <p:txBody>
          <a:bodyPr/>
          <a:lstStyle/>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2) Üstün başarı belgesi almaya hak kazanan öğrencilere okulun iftihar listesinde yer verilir."/>
              </a:rPr>
              <a:t>Üstün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2) Üstün başarı belgesi almaya hak kazanan öğrencilere okulun iftihar listesinde yer verilir."/>
              </a:rPr>
              <a:t>başarı belgesi almaya hak kazanan öğrencilere okulun iftihar listesinde yer verilir.</a:t>
            </a:r>
            <a:endParaRPr lang="tr-TR" dirty="0"/>
          </a:p>
        </p:txBody>
      </p:sp>
    </p:spTree>
    <p:extLst>
      <p:ext uri="{BB962C8B-B14F-4D97-AF65-F5344CB8AC3E}">
        <p14:creationId xmlns:p14="http://schemas.microsoft.com/office/powerpoint/2010/main" val="1125085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75154"/>
          </a:xfrm>
        </p:spPr>
        <p:txBody>
          <a:bodyPr>
            <a:noAutofit/>
          </a:bodyPr>
          <a:lstStyle/>
          <a:p>
            <a:r>
              <a:rPr lang="tr-TR" b="1" dirty="0">
                <a:solidFill>
                  <a:srgbClr val="444444"/>
                </a:solidFill>
                <a:latin typeface="Helvetica" panose="020B0604020202020204" pitchFamily="34" charset="0"/>
                <a:ea typeface="+mn-ea"/>
                <a:cs typeface="+mn-cs"/>
              </a:rPr>
              <a:t>Onur belgesi ile </a:t>
            </a:r>
            <a:r>
              <a:rPr lang="tr-TR" b="1" dirty="0" smtClean="0">
                <a:solidFill>
                  <a:srgbClr val="444444"/>
                </a:solidFill>
                <a:latin typeface="Helvetica" panose="020B0604020202020204" pitchFamily="34" charset="0"/>
                <a:ea typeface="+mn-ea"/>
                <a:cs typeface="+mn-cs"/>
              </a:rPr>
              <a:t>ödüllendirme</a:t>
            </a:r>
            <a:endParaRPr lang="tr-TR" b="0" i="0" u="none" strike="noStrike" baseline="0" dirty="0">
              <a:solidFill>
                <a:srgbClr val="444444"/>
              </a:solidFill>
              <a:latin typeface="Helvetica" panose="020B0604020202020204" pitchFamily="34" charset="0"/>
              <a:hlinkClick r:id="rId2" tooltip="Onur belgesi ile ödüllendirme"/>
            </a:endParaRPr>
          </a:p>
        </p:txBody>
      </p:sp>
      <p:sp>
        <p:nvSpPr>
          <p:cNvPr id="3" name="Metin Yer Tutucusu 2"/>
          <p:cNvSpPr>
            <a:spLocks noGrp="1"/>
          </p:cNvSpPr>
          <p:nvPr>
            <p:ph type="body" idx="1"/>
          </p:nvPr>
        </p:nvSpPr>
        <p:spPr>
          <a:xfrm>
            <a:off x="385481" y="815788"/>
            <a:ext cx="11663083" cy="5818094"/>
          </a:xfrm>
        </p:spPr>
        <p:txBody>
          <a:bodyPr>
            <a:normAutofit fontScale="85000" lnSpcReduction="10000"/>
          </a:bodyPr>
          <a:lstStyle/>
          <a:p>
            <a:pPr marL="0" indent="0">
              <a:buNone/>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Okul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nur belgesi ile ödüllendirme"/>
              </a:rPr>
              <a:t>öğrenci ödül ve disiplin kurulu puan şartına bağlı kalmadan; </a:t>
            </a:r>
            <a:endPar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endParaRPr>
          </a:p>
          <a:p>
            <a:pPr marL="514350" indent="-514350">
              <a:buAutoNum type="alphaLcParenR"/>
            </a:pPr>
            <a:r>
              <a:rPr kumimoji="0" lang="tr-TR" sz="3200" b="1" i="0" u="none" strike="noStrike" kern="1200" cap="none" spc="0" normalizeH="0" baseline="0" noProof="0" dirty="0" err="1" smtClean="0">
                <a:ln>
                  <a:noFill/>
                </a:ln>
                <a:solidFill>
                  <a:srgbClr val="444444"/>
                </a:solidFill>
                <a:effectLst/>
                <a:uLnTx/>
                <a:uFillTx/>
                <a:latin typeface="Helvetica" panose="020B0604020202020204" pitchFamily="34" charset="0"/>
                <a:ea typeface="+mj-ea"/>
                <a:cs typeface="+mj-cs"/>
                <a:hlinkClick r:id="rId2" tooltip="Onur belgesi ile ödüllendirme"/>
              </a:rPr>
              <a:t>Türkçe'yi</a:t>
            </a: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nur belgesi ile ödüllendirme"/>
              </a:rPr>
              <a:t>doğru, güzel ve etkili kullanarak örnek olmak, </a:t>
            </a:r>
            <a:endPar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endParaRPr>
          </a:p>
          <a:p>
            <a:pPr marL="514350" indent="-514350">
              <a:buAutoNum type="alphaLcParenR"/>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Bilimsel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nur belgesi ile ödüllendirme"/>
              </a:rPr>
              <a:t>projeler ile </a:t>
            </a: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sosyal</a:t>
            </a:r>
            <a:r>
              <a:rPr kumimoji="0" lang="tr-TR" sz="3200" b="1" i="0" u="none" strike="noStrike" kern="1200" cap="none" spc="0" normalizeH="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 ve sportif </a:t>
            </a: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etkinliklere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nur belgesi ile ödüllendirme"/>
              </a:rPr>
              <a:t>katılmak, bu çalışmalarda liderlik yapmak, yapılan etkinliklerde eğitime katkıda bulunmak ve üstün başarı göstermek, </a:t>
            </a:r>
            <a:endPar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endParaRPr>
          </a:p>
          <a:p>
            <a:pPr marL="514350" indent="-514350">
              <a:buAutoNum type="alphaLcParenR"/>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Okul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nur belgesi ile ödüllendirme"/>
              </a:rPr>
              <a:t>araç-gereç ve donanımları ile çevreyi koruma ve gözetmede davranışlarıyla örnek olmak, </a:t>
            </a:r>
          </a:p>
          <a:p>
            <a:pPr marL="514350" indent="-514350">
              <a:buAutoNum type="alphaLcParenR"/>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Görgü kurallarına uymada ve insan ilişkilerinde örnek olmak, </a:t>
            </a:r>
          </a:p>
          <a:p>
            <a:pPr marL="514350" indent="-514350">
              <a:buAutoNum type="alphaLcParenR"/>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Bilişim araçlarını kullanmada iyi örnek olacak davranışlar sergilemek, </a:t>
            </a:r>
          </a:p>
          <a:p>
            <a:pPr marL="514350" indent="-514350">
              <a:buAutoNum type="alphaLcParenR"/>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Okula ve derslere düzenli olarak gelmek, bu yönde arkadaşlarına iyi örnek olmak,</a:t>
            </a:r>
            <a:endParaRPr lang="tr-TR" b="1" dirty="0"/>
          </a:p>
        </p:txBody>
      </p:sp>
    </p:spTree>
    <p:extLst>
      <p:ext uri="{BB962C8B-B14F-4D97-AF65-F5344CB8AC3E}">
        <p14:creationId xmlns:p14="http://schemas.microsoft.com/office/powerpoint/2010/main" val="1606455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90815"/>
          </a:xfrm>
        </p:spPr>
        <p:txBody>
          <a:bodyPr>
            <a:noAutofit/>
          </a:bodyPr>
          <a:lstStyle/>
          <a:p>
            <a:r>
              <a:rPr lang="tr-TR" sz="3000" b="1" dirty="0">
                <a:solidFill>
                  <a:srgbClr val="444444"/>
                </a:solidFill>
                <a:latin typeface="Helvetica" panose="020B0604020202020204" pitchFamily="34" charset="0"/>
                <a:ea typeface="+mn-ea"/>
                <a:cs typeface="+mn-cs"/>
                <a:hlinkClick r:id="rId2" tooltip="Onur belgesi ile ödüllendirme"/>
              </a:rPr>
              <a:t>Onur belgesi ile ödüllendirme</a:t>
            </a:r>
            <a:endParaRPr lang="tr-TR" sz="3200" b="0" i="0" u="none" strike="noStrike" baseline="0" dirty="0">
              <a:solidFill>
                <a:srgbClr val="444444"/>
              </a:solidFill>
              <a:latin typeface="Helvetica" panose="020B0604020202020204" pitchFamily="34" charset="0"/>
              <a:hlinkClick r:id="rId2" tooltip="Onur belgesi ile ödüllendirme"/>
            </a:endParaRPr>
          </a:p>
        </p:txBody>
      </p:sp>
      <p:sp>
        <p:nvSpPr>
          <p:cNvPr id="3" name="Metin Yer Tutucusu 2"/>
          <p:cNvSpPr>
            <a:spLocks noGrp="1"/>
          </p:cNvSpPr>
          <p:nvPr>
            <p:ph type="body" idx="1"/>
          </p:nvPr>
        </p:nvSpPr>
        <p:spPr>
          <a:xfrm>
            <a:off x="430305" y="1155940"/>
            <a:ext cx="11394141" cy="5021023"/>
          </a:xfrm>
        </p:spPr>
        <p:txBody>
          <a:bodyPr>
            <a:normAutofit fontScale="92500" lnSpcReduction="20000"/>
          </a:bodyPr>
          <a:lstStyle/>
          <a:p>
            <a:pPr marL="0" indent="0">
              <a:buNone/>
            </a:pPr>
            <a:r>
              <a:rPr lang="tr-TR" sz="3200" b="1" dirty="0">
                <a:solidFill>
                  <a:srgbClr val="444444"/>
                </a:solidFill>
                <a:latin typeface="Helvetica" panose="020B0604020202020204" pitchFamily="34" charset="0"/>
                <a:ea typeface="+mj-ea"/>
                <a:cs typeface="+mj-cs"/>
                <a:hlinkClick r:id="rId2" tooltip="Onur belgesi ile ödüllendirme"/>
              </a:rPr>
              <a:t>g</a:t>
            </a:r>
            <a:r>
              <a:rPr lang="tr-TR" sz="3200" b="1" dirty="0" smtClean="0">
                <a:solidFill>
                  <a:srgbClr val="444444"/>
                </a:solidFill>
                <a:latin typeface="Helvetica" panose="020B0604020202020204" pitchFamily="34" charset="0"/>
                <a:ea typeface="+mj-ea"/>
                <a:cs typeface="+mj-cs"/>
                <a:hlinkClick r:id="rId2" tooltip="Onur belgesi ile ödüllendirme"/>
              </a:rPr>
              <a:t>) </a:t>
            </a: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Yaşlı</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nur belgesi ile ödüllendirme"/>
              </a:rPr>
              <a:t>, yetim, öksüz, güçsüz, engelli ve benzeri durumda olanlara yardım amacıyla yürütülen toplum hizmetlerinde görev almak </a:t>
            </a:r>
            <a:endPar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endParaRPr>
          </a:p>
          <a:p>
            <a:pPr marL="0" indent="0">
              <a:buNone/>
            </a:pPr>
            <a:r>
              <a:rPr lang="tr-TR" sz="3200" b="1" dirty="0">
                <a:solidFill>
                  <a:srgbClr val="444444"/>
                </a:solidFill>
                <a:latin typeface="Helvetica" panose="020B0604020202020204" pitchFamily="34" charset="0"/>
                <a:ea typeface="+mj-ea"/>
                <a:cs typeface="+mj-cs"/>
                <a:hlinkClick r:id="rId2" tooltip="Onur belgesi ile ödüllendirme"/>
              </a:rPr>
              <a:t>h</a:t>
            </a: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nur belgesi ile ödüllendirme"/>
              </a:rPr>
              <a:t>Alınan sağlık ve güvenlik tedbirlerine uyarak konuyla ilgili örnek davranışlar sergilemek gibi davranışlardan örnek oluşturacak bir ya da birkaçını gösteren davranış puanı indirilmemiş öğrencileri; </a:t>
            </a:r>
            <a:endPar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endParaRPr>
          </a:p>
          <a:p>
            <a:pPr marL="0" indent="0" algn="ctr">
              <a:buNone/>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öğretim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nur belgesi ile ödüllendirme"/>
              </a:rPr>
              <a:t>yılı içinde herhangi bir ödül alıp almadığına bakılmaksızın </a:t>
            </a: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nur belgesi ile ödüllendirme"/>
              </a:rPr>
              <a:t>öğretmen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nur belgesi ile ödüllendirme"/>
              </a:rPr>
              <a:t>veya okul yönetiminin teklifi, onur kurulunun uygun görüşü doğrultusunda onur belgesiyle ödüllendirir. Bir öğretim yılı içinde iki ve daha fazla onur belgesi alan öğrencilere okulun onur listesinde yer verilir.</a:t>
            </a:r>
            <a:endParaRPr lang="tr-TR" b="1" dirty="0"/>
          </a:p>
        </p:txBody>
      </p:sp>
    </p:spTree>
    <p:extLst>
      <p:ext uri="{BB962C8B-B14F-4D97-AF65-F5344CB8AC3E}">
        <p14:creationId xmlns:p14="http://schemas.microsoft.com/office/powerpoint/2010/main" val="2002707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74562"/>
          </a:xfrm>
        </p:spPr>
        <p:txBody>
          <a:bodyPr>
            <a:noAutofit/>
          </a:bodyPr>
          <a:lstStyle/>
          <a:p>
            <a:pPr marR="0" algn="ctr" rtl="0"/>
            <a:r>
              <a:rPr lang="tr-TR" sz="2800" b="1" dirty="0" smtClean="0">
                <a:solidFill>
                  <a:srgbClr val="444444"/>
                </a:solidFill>
                <a:latin typeface="Helvetica" panose="020B0604020202020204" pitchFamily="34" charset="0"/>
                <a:ea typeface="+mn-ea"/>
                <a:cs typeface="+mn-cs"/>
              </a:rPr>
              <a:t>Ödül </a:t>
            </a:r>
            <a:r>
              <a:rPr lang="tr-TR" sz="2800" b="1" dirty="0">
                <a:solidFill>
                  <a:srgbClr val="444444"/>
                </a:solidFill>
                <a:latin typeface="Helvetica" panose="020B0604020202020204" pitchFamily="34" charset="0"/>
                <a:ea typeface="+mn-ea"/>
                <a:cs typeface="+mn-cs"/>
              </a:rPr>
              <a:t>takdirinde dikkat edilecek hususlar ve ödüllerin verilmesi</a:t>
            </a:r>
            <a:endParaRPr lang="tr-TR" sz="2800" b="0" i="0" u="none" strike="noStrike" baseline="0" dirty="0">
              <a:solidFill>
                <a:srgbClr val="444444"/>
              </a:solidFill>
              <a:latin typeface="Helvetica" panose="020B0604020202020204" pitchFamily="34" charset="0"/>
              <a:hlinkClick r:id="rId2" tooltip="Ödül takdirinde dikkat edilecek hususlar ve ödüllerin verilmesi"/>
            </a:endParaRPr>
          </a:p>
        </p:txBody>
      </p:sp>
      <p:sp>
        <p:nvSpPr>
          <p:cNvPr id="3" name="Metin Yer Tutucusu 2"/>
          <p:cNvSpPr>
            <a:spLocks noGrp="1"/>
          </p:cNvSpPr>
          <p:nvPr>
            <p:ph type="body" idx="1"/>
          </p:nvPr>
        </p:nvSpPr>
        <p:spPr>
          <a:xfrm>
            <a:off x="640976" y="1353671"/>
            <a:ext cx="10515600" cy="4436011"/>
          </a:xfrm>
        </p:spPr>
        <p:txBody>
          <a:bodyPr>
            <a:normAutofit fontScale="92500"/>
          </a:bodyPr>
          <a:lstStyle/>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Ödül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takdir edilirken öğrencinin</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a:t>
            </a:r>
          </a:p>
          <a:p>
            <a:pPr marL="742950" indent="-742950">
              <a:buAutoNum type="alphaL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Okul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içindeki ve dışındaki genel durumu</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a:t>
            </a:r>
          </a:p>
          <a:p>
            <a:pPr marL="742950" indent="-742950">
              <a:buAutoNum type="alphaL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Ders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ve ders dışı faaliyetlerdeki başarısı</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a:t>
            </a:r>
          </a:p>
          <a:p>
            <a:pPr marL="742950" indent="-742950">
              <a:buAutoNum type="alphaL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Davranışının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niteliği, önemi ve çevresine örnek olup olmadığı gibi hususlar göz önünde </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dül takdirinde dikkat edilecek hususlar ve ödüllerin verilmesi"/>
              </a:rPr>
              <a:t>bulundurulur</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rPr>
              <a:t>.</a:t>
            </a:r>
            <a:endParaRPr lang="tr-TR" b="1" dirty="0"/>
          </a:p>
        </p:txBody>
      </p:sp>
    </p:spTree>
    <p:extLst>
      <p:ext uri="{BB962C8B-B14F-4D97-AF65-F5344CB8AC3E}">
        <p14:creationId xmlns:p14="http://schemas.microsoft.com/office/powerpoint/2010/main" val="4077362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2" y="421342"/>
            <a:ext cx="8534400" cy="651434"/>
          </a:xfrm>
        </p:spPr>
        <p:txBody>
          <a:bodyPr>
            <a:noAutofit/>
          </a:bodyPr>
          <a:lstStyle/>
          <a:p>
            <a:pPr marR="0" algn="ctr" rtl="0"/>
            <a:r>
              <a:rPr lang="tr-TR" sz="4000" b="1" cap="none" dirty="0" smtClean="0">
                <a:ln>
                  <a:noFill/>
                </a:ln>
                <a:solidFill>
                  <a:srgbClr val="444444"/>
                </a:solidFill>
                <a:latin typeface="Helvetica" panose="020B0604020202020204" pitchFamily="34" charset="0"/>
                <a:ea typeface="+mn-ea"/>
                <a:cs typeface="+mn-cs"/>
                <a:hlinkClick r:id="rId2" tooltip="Disiplin cezaları (1)Öğrencilere, disiplin cezasını gerektiren davranış ve fiillerinin niteliklerine göre;"/>
              </a:rPr>
              <a:t>DİSİPLİN CEZALARI</a:t>
            </a:r>
            <a:endParaRPr lang="tr-TR" sz="4000" b="1" i="0" u="none" strike="noStrike" baseline="0" dirty="0">
              <a:solidFill>
                <a:srgbClr val="444444"/>
              </a:solidFill>
              <a:latin typeface="Helvetica" panose="020B0604020202020204" pitchFamily="34" charset="0"/>
              <a:hlinkClick r:id="rId2" tooltip="Disiplin cezaları (1)Öğrencilere, disiplin cezasını gerektiren davranış ve fiillerinin niteliklerine göre;"/>
            </a:endParaRPr>
          </a:p>
        </p:txBody>
      </p:sp>
      <p:sp>
        <p:nvSpPr>
          <p:cNvPr id="3" name="Metin Yer Tutucusu 2"/>
          <p:cNvSpPr>
            <a:spLocks noGrp="1"/>
          </p:cNvSpPr>
          <p:nvPr>
            <p:ph type="body" idx="1"/>
          </p:nvPr>
        </p:nvSpPr>
        <p:spPr>
          <a:xfrm>
            <a:off x="717176" y="1255058"/>
            <a:ext cx="10730753" cy="4572000"/>
          </a:xfrm>
        </p:spPr>
        <p:txBody>
          <a:bodyPr>
            <a:normAutofit/>
          </a:bodyPr>
          <a:lstStyle/>
          <a:p>
            <a:pPr marL="0" indent="0">
              <a:buNone/>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isiplin cezaları (1)Öğrencilere, disiplin cezasını gerektiren davranış ve fiillerinin niteliklerine göre;"/>
              </a:rPr>
              <a:t>Öğrencilere</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isiplin cezaları (1)Öğrencilere, disiplin cezasını gerektiren davranış ve fiillerinin niteliklerine göre;"/>
              </a:rPr>
              <a:t>, disiplin cezasını gerektiren davranış ve fiillerinin niteliklerine göre;</a:t>
            </a:r>
          </a:p>
          <a:p>
            <a:pPr marL="0" indent="0">
              <a:buNone/>
            </a:pP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isiplin cezaları (1)Öğrencilere, disiplin cezasını gerektiren davranış ve fiillerinin niteliklerine göre;"/>
              </a:rPr>
              <a:t>a) Kınama,</a:t>
            </a:r>
          </a:p>
          <a:p>
            <a:pPr marL="0" indent="0">
              <a:buNone/>
            </a:pP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isiplin cezaları (1)Öğrencilere, disiplin cezasını gerektiren davranış ve fiillerinin niteliklerine göre;"/>
              </a:rPr>
              <a:t>b) Okuldan kısa süreli uzaklaştırma,</a:t>
            </a:r>
          </a:p>
          <a:p>
            <a:pPr marL="0" indent="0">
              <a:buNone/>
            </a:pP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isiplin cezaları (1)Öğrencilere, disiplin cezasını gerektiren davranış ve fiillerinin niteliklerine göre;"/>
              </a:rPr>
              <a:t>c) Okul değiştirme,</a:t>
            </a:r>
          </a:p>
          <a:p>
            <a:pPr marL="0" indent="0">
              <a:buNone/>
            </a:pP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isiplin cezaları (1)Öğrencilere, disiplin cezasını gerektiren davranış ve fiillerinin niteliklerine göre;"/>
              </a:rPr>
              <a:t>ç) Örgün eğitim dışına çıkarma cezalarından biri verilir.</a:t>
            </a:r>
          </a:p>
        </p:txBody>
      </p:sp>
    </p:spTree>
    <p:extLst>
      <p:ext uri="{BB962C8B-B14F-4D97-AF65-F5344CB8AC3E}">
        <p14:creationId xmlns:p14="http://schemas.microsoft.com/office/powerpoint/2010/main" val="1008945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A512EE5-830B-496C-AF9C-96B7DE71CB95}"/>
              </a:ext>
            </a:extLst>
          </p:cNvPr>
          <p:cNvSpPr>
            <a:spLocks noGrp="1"/>
          </p:cNvSpPr>
          <p:nvPr>
            <p:ph type="title"/>
          </p:nvPr>
        </p:nvSpPr>
        <p:spPr>
          <a:xfrm>
            <a:off x="838200" y="365126"/>
            <a:ext cx="10515600" cy="437132"/>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xmlns="" id="{CD159AFA-8627-40E8-ADB8-6889FB8486DC}"/>
              </a:ext>
            </a:extLst>
          </p:cNvPr>
          <p:cNvSpPr>
            <a:spLocks noGrp="1"/>
          </p:cNvSpPr>
          <p:nvPr>
            <p:ph idx="1"/>
          </p:nvPr>
        </p:nvSpPr>
        <p:spPr>
          <a:xfrm>
            <a:off x="466165" y="879894"/>
            <a:ext cx="11367247" cy="5133167"/>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3200" b="1" i="0" strike="noStrike" kern="1200" cap="none" spc="0" normalizeH="0" baseline="0" noProof="0" dirty="0" smtClean="0">
                <a:ln>
                  <a:noFill/>
                </a:ln>
                <a:effectLst/>
                <a:uLnTx/>
                <a:uFillTx/>
                <a:latin typeface="Helvetica" panose="020B0604020202020204" pitchFamily="34" charset="0"/>
                <a:ea typeface="+mn-ea"/>
                <a:cs typeface="+mn-cs"/>
                <a:hlinkClick r:id="rId2" tooltip="Disiplin cezaları (1)Öğrencilere, disiplin cezasını gerektiren davranış ve fiillerinin niteliklerine göre;">
                  <a:extLst>
                    <a:ext uri="{A12FA001-AC4F-418D-AE19-62706E023703}">
                      <ahyp:hlinkClr xmlns:ahyp="http://schemas.microsoft.com/office/drawing/2018/hyperlinkcolor" xmlns="" val="tx"/>
                    </a:ext>
                  </a:extLst>
                </a:hlinkClick>
              </a:rPr>
              <a:t>Disipline </a:t>
            </a:r>
            <a:r>
              <a:rPr kumimoji="0" lang="tr-TR" sz="3200" b="1" i="0" strike="noStrike" kern="1200" cap="none" spc="0" normalizeH="0" baseline="0" noProof="0" dirty="0">
                <a:ln>
                  <a:noFill/>
                </a:ln>
                <a:effectLst/>
                <a:uLnTx/>
                <a:uFillTx/>
                <a:latin typeface="Helvetica" panose="020B0604020202020204" pitchFamily="34" charset="0"/>
                <a:ea typeface="+mn-ea"/>
                <a:cs typeface="+mn-cs"/>
                <a:hlinkClick r:id="rId2" tooltip="Disiplin cezaları (1)Öğrencilere, disiplin cezasını gerektiren davranış ve fiillerinin niteliklerine göre;">
                  <a:extLst>
                    <a:ext uri="{A12FA001-AC4F-418D-AE19-62706E023703}">
                      <ahyp:hlinkClr xmlns:ahyp="http://schemas.microsoft.com/office/drawing/2018/hyperlinkcolor" xmlns="" val="tx"/>
                    </a:ext>
                  </a:extLst>
                </a:hlinkClick>
              </a:rPr>
              <a:t>konu olan olaylar okul öğrenci ödül ve disiplin kurulunda görüşülüp karara bağlandıktan sonra;</a:t>
            </a:r>
          </a:p>
          <a:p>
            <a:pPr marL="0" marR="0" lvl="0" indent="0" algn="l" defTabSz="914400" rtl="0" eaLnBrk="1" fontAlgn="auto" latinLnBrk="0" hangingPunct="1">
              <a:lnSpc>
                <a:spcPct val="90000"/>
              </a:lnSpc>
              <a:spcBef>
                <a:spcPts val="1000"/>
              </a:spcBef>
              <a:spcAft>
                <a:spcPts val="0"/>
              </a:spcAft>
              <a:buClrTx/>
              <a:buSzTx/>
              <a:buNone/>
              <a:tabLst/>
              <a:defRPr/>
            </a:pPr>
            <a:r>
              <a:rPr kumimoji="0" lang="tr-TR" sz="3200" b="1" i="0" strike="noStrike" kern="1200" cap="none" spc="0" normalizeH="0" baseline="0" noProof="0" dirty="0">
                <a:ln>
                  <a:noFill/>
                </a:ln>
                <a:effectLst/>
                <a:uLnTx/>
                <a:uFillTx/>
                <a:latin typeface="Helvetica" panose="020B0604020202020204" pitchFamily="34" charset="0"/>
                <a:ea typeface="+mn-ea"/>
                <a:cs typeface="+mn-cs"/>
                <a:hlinkClick r:id="rId2" tooltip="Disiplin cezaları (1)Öğrencilere, disiplin cezasını gerektiren davranış ve fiillerinin niteliklerine göre;">
                  <a:extLst>
                    <a:ext uri="{A12FA001-AC4F-418D-AE19-62706E023703}">
                      <ahyp:hlinkClr xmlns:ahyp="http://schemas.microsoft.com/office/drawing/2018/hyperlinkcolor" xmlns="" val="tx"/>
                    </a:ext>
                  </a:extLst>
                </a:hlinkClick>
              </a:rPr>
              <a:t>a)  Kınama ve okuldan kısa süreli uzaklaştırma cezaları okul müdürünün,</a:t>
            </a:r>
          </a:p>
          <a:p>
            <a:pPr marL="0" marR="0" lvl="0" indent="0" algn="l" defTabSz="914400" rtl="0" eaLnBrk="1" fontAlgn="auto" latinLnBrk="0" hangingPunct="1">
              <a:lnSpc>
                <a:spcPct val="90000"/>
              </a:lnSpc>
              <a:spcBef>
                <a:spcPts val="1000"/>
              </a:spcBef>
              <a:spcAft>
                <a:spcPts val="0"/>
              </a:spcAft>
              <a:buClrTx/>
              <a:buSzTx/>
              <a:buNone/>
              <a:tabLst/>
              <a:defRPr/>
            </a:pPr>
            <a:r>
              <a:rPr kumimoji="0" lang="tr-TR" sz="3200" b="1" i="0" strike="noStrike" kern="1200" cap="none" spc="0" normalizeH="0" baseline="0" noProof="0" dirty="0">
                <a:ln>
                  <a:noFill/>
                </a:ln>
                <a:effectLst/>
                <a:uLnTx/>
                <a:uFillTx/>
                <a:latin typeface="Helvetica" panose="020B0604020202020204" pitchFamily="34" charset="0"/>
                <a:ea typeface="+mn-ea"/>
                <a:cs typeface="+mn-cs"/>
                <a:hlinkClick r:id="rId2" tooltip="Disiplin cezaları (1)Öğrencilere, disiplin cezasını gerektiren davranış ve fiillerinin niteliklerine göre;">
                  <a:extLst>
                    <a:ext uri="{A12FA001-AC4F-418D-AE19-62706E023703}">
                      <ahyp:hlinkClr xmlns:ahyp="http://schemas.microsoft.com/office/drawing/2018/hyperlinkcolor" xmlns="" val="tx"/>
                    </a:ext>
                  </a:extLst>
                </a:hlinkClick>
              </a:rPr>
              <a:t>b) Okul değiştirme cezası, ilçe öğrenci disiplin kurulunun,</a:t>
            </a:r>
          </a:p>
          <a:p>
            <a:pPr marL="0" marR="0" lvl="0" indent="0" algn="l" defTabSz="914400" rtl="0" eaLnBrk="1" fontAlgn="auto" latinLnBrk="0" hangingPunct="1">
              <a:lnSpc>
                <a:spcPct val="90000"/>
              </a:lnSpc>
              <a:spcBef>
                <a:spcPts val="1000"/>
              </a:spcBef>
              <a:spcAft>
                <a:spcPts val="0"/>
              </a:spcAft>
              <a:buClrTx/>
              <a:buSzTx/>
              <a:buNone/>
              <a:tabLst/>
              <a:defRPr/>
            </a:pPr>
            <a:r>
              <a:rPr kumimoji="0" lang="tr-TR" sz="3200" b="1" i="0" strike="noStrike" kern="1200" cap="none" spc="0" normalizeH="0" baseline="0" noProof="0" dirty="0">
                <a:ln>
                  <a:noFill/>
                </a:ln>
                <a:effectLst/>
                <a:uLnTx/>
                <a:uFillTx/>
                <a:latin typeface="Helvetica" panose="020B0604020202020204" pitchFamily="34" charset="0"/>
                <a:ea typeface="+mn-ea"/>
                <a:cs typeface="+mn-cs"/>
                <a:hlinkClick r:id="rId2" tooltip="Disiplin cezaları (1)Öğrencilere, disiplin cezasını gerektiren davranış ve fiillerinin niteliklerine göre;">
                  <a:extLst>
                    <a:ext uri="{A12FA001-AC4F-418D-AE19-62706E023703}">
                      <ahyp:hlinkClr xmlns:ahyp="http://schemas.microsoft.com/office/drawing/2018/hyperlinkcolor" xmlns="" val="tx"/>
                    </a:ext>
                  </a:extLst>
                </a:hlinkClick>
              </a:rPr>
              <a:t>c) Örgün eğitim dışına çıkarma cezası, il öğrenci disiplin kurulunun, onayından sonra uygulanır.</a:t>
            </a:r>
            <a:endParaRPr kumimoji="0" lang="tr-TR" sz="3200" b="1" i="0" strike="noStrike" kern="1200" cap="none" spc="0" normalizeH="0" baseline="0" noProof="0" dirty="0">
              <a:ln>
                <a:noFill/>
              </a:ln>
              <a:effectLst/>
              <a:uLnTx/>
              <a:uFillTx/>
              <a:latin typeface="Calibri" panose="020F0502020204030204"/>
              <a:ea typeface="+mn-ea"/>
              <a:cs typeface="+mn-cs"/>
            </a:endParaRPr>
          </a:p>
          <a:p>
            <a:endParaRPr lang="tr-TR" dirty="0"/>
          </a:p>
        </p:txBody>
      </p:sp>
    </p:spTree>
    <p:extLst>
      <p:ext uri="{BB962C8B-B14F-4D97-AF65-F5344CB8AC3E}">
        <p14:creationId xmlns:p14="http://schemas.microsoft.com/office/powerpoint/2010/main" val="3650226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315913"/>
          </a:xfrm>
        </p:spPr>
        <p:txBody>
          <a:bodyPr>
            <a:normAutofit fontScale="90000"/>
          </a:bodyPr>
          <a:lstStyle/>
          <a:p>
            <a:pPr marR="0" rtl="0"/>
            <a:endParaRPr lang="tr-TR" sz="3100" b="0" i="0" u="none" strike="noStrike" baseline="0" dirty="0">
              <a:solidFill>
                <a:srgbClr val="444444"/>
              </a:solidFill>
              <a:latin typeface="Helvetica" panose="020B0604020202020204" pitchFamily="34" charset="0"/>
              <a:hlinkClick r:id="rId2" tooltip="ÖĞRENCİLERİN"/>
            </a:endParaRPr>
          </a:p>
        </p:txBody>
      </p:sp>
      <p:sp>
        <p:nvSpPr>
          <p:cNvPr id="3" name="Metin Yer Tutucusu 2"/>
          <p:cNvSpPr>
            <a:spLocks noGrp="1"/>
          </p:cNvSpPr>
          <p:nvPr>
            <p:ph type="body" idx="1"/>
          </p:nvPr>
        </p:nvSpPr>
        <p:spPr bwMode="black">
          <a:xfrm>
            <a:off x="457199" y="681037"/>
            <a:ext cx="11394141" cy="5854234"/>
          </a:xfrm>
        </p:spPr>
        <p:txBody>
          <a:bodyPr>
            <a:normAutofit/>
          </a:bodyPr>
          <a:lstStyle/>
          <a:p>
            <a:pPr marL="0" indent="0" algn="ctr">
              <a:buNone/>
            </a:pPr>
            <a:r>
              <a:rPr lang="tr-TR" sz="2800" b="1" i="0" u="none" strike="noStrike" baseline="0" dirty="0">
                <a:ln w="0"/>
                <a:effectLst>
                  <a:outerShdw blurRad="38100" dist="19050" dir="2700000" algn="tl" rotWithShape="0">
                    <a:schemeClr val="dk1">
                      <a:alpha val="40000"/>
                    </a:schemeClr>
                  </a:outerShdw>
                </a:effectLst>
                <a:latin typeface="Helvetica" panose="020B0604020202020204" pitchFamily="34" charset="0"/>
                <a:hlinkClick r:id="rId2" tooltip="ÖĞRENCİLERİN">
                  <a:extLst>
                    <a:ext uri="{A12FA001-AC4F-418D-AE19-62706E023703}">
                      <ahyp:hlinkClr xmlns:ahyp="http://schemas.microsoft.com/office/drawing/2018/hyperlinkcolor" xmlns="" val="tx"/>
                    </a:ext>
                  </a:extLst>
                </a:hlinkClick>
              </a:rPr>
              <a:t>ÖĞRENCİLERİN Atatürk inkılâp ve ilkeleriyle, Atatürk milliyetçiliğine bağlı, Türk milletinin millî, ahlâkî, manevi ve kültürel değerlerini benimseyen, koruyan ve geliştiren; ailesini, vatanını, milletini seven ve yücelten, insan haklarına saygılı, Cumhuriyetin demokratik, laik, sosyal ve hukuk devleti olması ilkelerine karşı görev ve sorumluluklarını bilen ve bunları davranış hâline getiren; beden, zihin, ahlâk, ruh ve duygu bakımından dengeli ve sağlıklı, gelişmiş bir kişiliğe, hür ve bilimsel düşünme gücüne, geniş bir dünya görüşüne sahip topluma karşı sorumluluk duyan, yapıcı, yaratıcı ve verimli kişiler olarak yetişmeleri için okul yönetimi, öğretmenler, rehberlik servisi, okul-aile birliği ve ilgili diğer paydaşlarla işbirliği yapması istenir. Bu doğrultuda öğrencilerden;</a:t>
            </a:r>
            <a:endParaRPr lang="tr-TR" sz="28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41255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2182" y="248584"/>
            <a:ext cx="10887635" cy="708301"/>
          </a:xfrm>
        </p:spPr>
        <p:txBody>
          <a:bodyPr>
            <a:noAutofit/>
          </a:bodyPr>
          <a:lstStyle/>
          <a:p>
            <a:pPr lvl="0">
              <a:spcBef>
                <a:spcPts val="1000"/>
              </a:spcBef>
            </a:pPr>
            <a:r>
              <a:rPr lang="tr-TR" dirty="0">
                <a:latin typeface="Helvetica" panose="020B0604020202020204" pitchFamily="34" charset="0"/>
                <a:ea typeface="+mn-ea"/>
                <a:cs typeface="+mn-cs"/>
                <a:hlinkClick r:id="rId2" tooltip="Disiplin cezasını gerektiren davranışlar">
                  <a:extLst>
                    <a:ext uri="{A12FA001-AC4F-418D-AE19-62706E023703}">
                      <ahyp:hlinkClr xmlns="" xmlns:ahyp="http://schemas.microsoft.com/office/drawing/2018/hyperlinkcolor" xmlns:lc="http://schemas.openxmlformats.org/drawingml/2006/lockedCanvas" val="tx"/>
                    </a:ext>
                  </a:extLst>
                </a:hlinkClick>
              </a:rPr>
              <a:t>Kınama cezasını gerektiren davranışlar</a:t>
            </a:r>
            <a:r>
              <a:rPr lang="tr-TR" dirty="0" smtClean="0">
                <a:latin typeface="Helvetica" panose="020B0604020202020204" pitchFamily="34" charset="0"/>
                <a:ea typeface="+mn-ea"/>
                <a:cs typeface="+mn-cs"/>
                <a:hlinkClick r:id="rId2" tooltip="Disiplin cezasını gerektiren davranışlar">
                  <a:extLst>
                    <a:ext uri="{A12FA001-AC4F-418D-AE19-62706E023703}">
                      <ahyp:hlinkClr xmlns="" xmlns:ahyp="http://schemas.microsoft.com/office/drawing/2018/hyperlinkcolor" xmlns:lc="http://schemas.openxmlformats.org/drawingml/2006/lockedCanvas" val="tx"/>
                    </a:ext>
                  </a:extLst>
                </a:hlinkClick>
              </a:rPr>
              <a:t>;</a:t>
            </a:r>
            <a:endParaRPr lang="tr-TR" b="0" i="0" u="none" strike="noStrike" baseline="0" dirty="0">
              <a:latin typeface="Helvetica" panose="020B0604020202020204" pitchFamily="34" charset="0"/>
              <a:hlinkClick r:id="rId2" tooltip="Disiplin cezasını gerektiren davranışlar">
                <a:extLst>
                  <a:ext uri="{A12FA001-AC4F-418D-AE19-62706E023703}">
                    <ahyp:hlinkClr xmlns:ahyp="http://schemas.microsoft.com/office/drawing/2018/hyperlinkcolor" xmlns="" val="tx"/>
                  </a:ext>
                </a:extLst>
              </a:hlinkClick>
            </a:endParaRPr>
          </a:p>
        </p:txBody>
      </p:sp>
      <p:sp>
        <p:nvSpPr>
          <p:cNvPr id="3" name="Metin Yer Tutucusu 2"/>
          <p:cNvSpPr>
            <a:spLocks noGrp="1"/>
          </p:cNvSpPr>
          <p:nvPr>
            <p:ph type="body" idx="1"/>
          </p:nvPr>
        </p:nvSpPr>
        <p:spPr>
          <a:xfrm>
            <a:off x="376517" y="1073426"/>
            <a:ext cx="11519647" cy="5103537"/>
          </a:xfrm>
        </p:spPr>
        <p:txBody>
          <a:bodyPr>
            <a:normAutofit fontScale="92500" lnSpcReduction="10000"/>
          </a:bodyPr>
          <a:lstStyle/>
          <a:p>
            <a:pPr marL="514350" indent="-514350">
              <a:buFont typeface="+mj-lt"/>
              <a:buAutoNum type="arabicPeriod"/>
            </a:pPr>
            <a:r>
              <a:rPr kumimoji="0" lang="tr-TR" sz="3200" b="1" i="0" u="none" strike="noStrike" kern="1200" cap="none" spc="0" normalizeH="0" baseline="0" noProof="0" dirty="0" smtClean="0">
                <a:ln>
                  <a:noFill/>
                </a:ln>
                <a:effectLst/>
                <a:uLnTx/>
                <a:uFillTx/>
                <a:latin typeface="Helvetica" panose="020B0604020202020204" pitchFamily="34" charset="0"/>
                <a:ea typeface="+mj-ea"/>
                <a:cs typeface="+mj-cs"/>
                <a:hlinkClick r:id="rId2" tooltip="Disiplin cezasını gerektiren davranışlar">
                  <a:extLst>
                    <a:ext uri="{A12FA001-AC4F-418D-AE19-62706E023703}">
                      <ahyp:hlinkClr xmlns:ahyp="http://schemas.microsoft.com/office/drawing/2018/hyperlinkcolor" xmlns="" val="tx"/>
                    </a:ext>
                  </a:extLst>
                </a:hlinkClick>
              </a:rPr>
              <a:t>Okulu</a:t>
            </a:r>
            <a:r>
              <a:rPr kumimoji="0" lang="tr-TR" sz="3200" b="1" i="0" u="none" strike="noStrike" kern="1200" cap="none" spc="0" normalizeH="0" baseline="0" noProof="0" dirty="0">
                <a:ln>
                  <a:noFill/>
                </a:ln>
                <a:effectLst/>
                <a:uLnTx/>
                <a:uFillTx/>
                <a:latin typeface="Helvetica" panose="020B0604020202020204" pitchFamily="34" charset="0"/>
                <a:ea typeface="+mj-ea"/>
                <a:cs typeface="+mj-cs"/>
                <a:hlinkClick r:id="rId2" tooltip="Disiplin cezasını gerektiren davranışlar">
                  <a:extLst>
                    <a:ext uri="{A12FA001-AC4F-418D-AE19-62706E023703}">
                      <ahyp:hlinkClr xmlns:ahyp="http://schemas.microsoft.com/office/drawing/2018/hyperlinkcolor" xmlns="" val="tx"/>
                    </a:ext>
                  </a:extLst>
                </a:hlinkClick>
              </a:rPr>
              <a:t>, okulun eşyasını ve çevresini kirletmek,</a:t>
            </a:r>
          </a:p>
          <a:p>
            <a:pPr marL="514350" indent="-514350">
              <a:buFont typeface="+mj-lt"/>
              <a:buAutoNum type="arabicPeriod"/>
            </a:pPr>
            <a:r>
              <a:rPr kumimoji="0" lang="tr-TR" sz="3200" b="1" i="0" u="none" strike="noStrike" kern="1200" cap="none" spc="0" normalizeH="0" baseline="0" noProof="0" dirty="0">
                <a:ln>
                  <a:noFill/>
                </a:ln>
                <a:effectLst/>
                <a:uLnTx/>
                <a:uFillTx/>
                <a:latin typeface="Helvetica" panose="020B0604020202020204" pitchFamily="34" charset="0"/>
                <a:ea typeface="+mj-ea"/>
                <a:cs typeface="+mj-cs"/>
                <a:hlinkClick r:id="rId2" tooltip="Disiplin cezasını gerektiren davranışlar">
                  <a:extLst>
                    <a:ext uri="{A12FA001-AC4F-418D-AE19-62706E023703}">
                      <ahyp:hlinkClr xmlns:ahyp="http://schemas.microsoft.com/office/drawing/2018/hyperlinkcolor" xmlns="" val="tx"/>
                    </a:ext>
                  </a:extLst>
                </a:hlinkClick>
              </a:rPr>
              <a:t>Yönetici, öğretmen veya eğitici personel tarafından verilen görevleri yapmamak,</a:t>
            </a:r>
          </a:p>
          <a:p>
            <a:pPr marL="514350" indent="-514350">
              <a:buAutoNum type="arabicPeriod"/>
            </a:pPr>
            <a:r>
              <a:rPr kumimoji="0" lang="tr-TR" sz="3200" b="1" i="0" u="none" strike="noStrike" kern="1200" cap="none" spc="0" normalizeH="0" baseline="0" noProof="0" dirty="0">
                <a:ln>
                  <a:noFill/>
                </a:ln>
                <a:effectLst/>
                <a:uLnTx/>
                <a:uFillTx/>
                <a:latin typeface="Helvetica" panose="020B0604020202020204" pitchFamily="34" charset="0"/>
                <a:ea typeface="+mj-ea"/>
                <a:cs typeface="+mj-cs"/>
                <a:hlinkClick r:id="rId2" tooltip="Disiplin cezasını gerektiren davranışlar">
                  <a:extLst>
                    <a:ext uri="{A12FA001-AC4F-418D-AE19-62706E023703}">
                      <ahyp:hlinkClr xmlns:ahyp="http://schemas.microsoft.com/office/drawing/2018/hyperlinkcolor" xmlns="" val="tx"/>
                    </a:ext>
                  </a:extLst>
                </a:hlinkClick>
              </a:rPr>
              <a:t>Kılık-kıyafete ilişkin mevzuat hükümlerine uymamak,</a:t>
            </a:r>
          </a:p>
          <a:p>
            <a:pPr marL="514350" indent="-514350">
              <a:buAutoNum type="arabicPeriod"/>
            </a:pPr>
            <a:r>
              <a:rPr kumimoji="0" lang="tr-TR" sz="3200" b="1" i="0" u="none" strike="noStrike" kern="1200" cap="none" spc="0" normalizeH="0" baseline="0" noProof="0" dirty="0">
                <a:ln>
                  <a:noFill/>
                </a:ln>
                <a:effectLst/>
                <a:uLnTx/>
                <a:uFillTx/>
                <a:latin typeface="Helvetica" panose="020B0604020202020204" pitchFamily="34" charset="0"/>
                <a:ea typeface="+mj-ea"/>
                <a:cs typeface="+mj-cs"/>
                <a:hlinkClick r:id="rId2" tooltip="Disiplin cezasını gerektiren davranışlar">
                  <a:extLst>
                    <a:ext uri="{A12FA001-AC4F-418D-AE19-62706E023703}">
                      <ahyp:hlinkClr xmlns:ahyp="http://schemas.microsoft.com/office/drawing/2018/hyperlinkcolor" xmlns="" val="tx"/>
                    </a:ext>
                  </a:extLst>
                </a:hlinkClick>
              </a:rPr>
              <a:t>Tütün ve tütün mamullerini bulundurmak veya içmek,</a:t>
            </a:r>
          </a:p>
          <a:p>
            <a:pPr marL="514350" indent="-514350">
              <a:buAutoNum type="arabicPeriod"/>
            </a:pPr>
            <a:r>
              <a:rPr kumimoji="0" lang="tr-TR" sz="3200" b="1" i="0" u="none" strike="noStrike" kern="1200" cap="none" spc="0" normalizeH="0" baseline="0" noProof="0" dirty="0">
                <a:ln>
                  <a:noFill/>
                </a:ln>
                <a:effectLst/>
                <a:uLnTx/>
                <a:uFillTx/>
                <a:latin typeface="Helvetica" panose="020B0604020202020204" pitchFamily="34" charset="0"/>
                <a:ea typeface="+mj-ea"/>
                <a:cs typeface="+mj-cs"/>
                <a:hlinkClick r:id="rId2" tooltip="Disiplin cezasını gerektiren davranışlar">
                  <a:extLst>
                    <a:ext uri="{A12FA001-AC4F-418D-AE19-62706E023703}">
                      <ahyp:hlinkClr xmlns:ahyp="http://schemas.microsoft.com/office/drawing/2018/hyperlinkcolor" xmlns="" val="tx"/>
                    </a:ext>
                  </a:extLst>
                </a:hlinkClick>
              </a:rPr>
              <a:t>Başkasına ait eşyayı izinsiz almak veya kullanmak,</a:t>
            </a:r>
          </a:p>
          <a:p>
            <a:pPr marL="514350" indent="-514350">
              <a:buAutoNum type="arabicPeriod"/>
            </a:pPr>
            <a:r>
              <a:rPr kumimoji="0" lang="tr-TR" sz="3200" b="1" i="0" u="none" strike="noStrike" kern="1200" cap="none" spc="0" normalizeH="0" baseline="0" noProof="0" dirty="0">
                <a:ln>
                  <a:noFill/>
                </a:ln>
                <a:effectLst/>
                <a:uLnTx/>
                <a:uFillTx/>
                <a:latin typeface="Helvetica" panose="020B0604020202020204" pitchFamily="34" charset="0"/>
                <a:ea typeface="+mj-ea"/>
                <a:cs typeface="+mj-cs"/>
                <a:hlinkClick r:id="rId2" tooltip="Disiplin cezasını gerektiren davranışlar">
                  <a:extLst>
                    <a:ext uri="{A12FA001-AC4F-418D-AE19-62706E023703}">
                      <ahyp:hlinkClr xmlns:ahyp="http://schemas.microsoft.com/office/drawing/2018/hyperlinkcolor" xmlns="" val="tx"/>
                    </a:ext>
                  </a:extLst>
                </a:hlinkClick>
              </a:rPr>
              <a:t>Dersle ilgili araç-gereci yanında bulundurmamak, bulundurulması yönündeki uyarılara aldırmamak, sahip olmasına rağmen ders araç-gerecini kullanmamayı alışkanlık hâline getirmek,</a:t>
            </a:r>
          </a:p>
        </p:txBody>
      </p:sp>
    </p:spTree>
    <p:extLst>
      <p:ext uri="{BB962C8B-B14F-4D97-AF65-F5344CB8AC3E}">
        <p14:creationId xmlns:p14="http://schemas.microsoft.com/office/powerpoint/2010/main" val="1403394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1F443AA-3286-4982-BD85-AECD08B1FB1A}"/>
              </a:ext>
            </a:extLst>
          </p:cNvPr>
          <p:cNvSpPr>
            <a:spLocks noGrp="1"/>
          </p:cNvSpPr>
          <p:nvPr>
            <p:ph type="title"/>
          </p:nvPr>
        </p:nvSpPr>
        <p:spPr>
          <a:xfrm>
            <a:off x="717176" y="365126"/>
            <a:ext cx="10972800" cy="615536"/>
          </a:xfrm>
        </p:spPr>
        <p:txBody>
          <a:bodyPr>
            <a:normAutofit fontScale="90000"/>
          </a:bodyPr>
          <a:lstStyle/>
          <a:p>
            <a:r>
              <a:rPr lang="tr-TR" sz="4000" dirty="0">
                <a:solidFill>
                  <a:prstClr val="black"/>
                </a:solidFill>
                <a:latin typeface="Helvetica" panose="020B0604020202020204" pitchFamily="34" charset="0"/>
                <a:hlinkClick r:id="rId2" tooltip="Disiplin cezasını gerektiren davranışlar">
                  <a:extLst>
                    <a:ext uri="{A12FA001-AC4F-418D-AE19-62706E023703}">
                      <ahyp:hlinkClr xmlns:ahyp="http://schemas.microsoft.com/office/drawing/2018/hyperlinkcolor" xmlns="" xmlns:lc="http://schemas.openxmlformats.org/drawingml/2006/lockedCanvas" val="tx"/>
                    </a:ext>
                  </a:extLst>
                </a:hlinkClick>
              </a:rPr>
              <a:t>Kınama cezasını gerektiren davranışlar</a:t>
            </a:r>
            <a:r>
              <a:rPr lang="tr-TR" sz="4000" dirty="0">
                <a:solidFill>
                  <a:prstClr val="black"/>
                </a:solidFill>
                <a:latin typeface="Helvetica" panose="020B0604020202020204" pitchFamily="34" charset="0"/>
                <a:hlinkClick r:id="rId2" tooltip="Disiplin cezasını gerektiren davranışlar">
                  <a:extLst>
                    <a:ext uri="{A12FA001-AC4F-418D-AE19-62706E023703}">
                      <ahyp:hlinkClr xmlns:ahyp="http://schemas.microsoft.com/office/drawing/2018/hyperlinkcolor" xmlns="" xmlns:lc="http://schemas.openxmlformats.org/drawingml/2006/lockedCanvas" val="tx"/>
                    </a:ext>
                  </a:extLst>
                </a:hlinkClick>
              </a:rPr>
              <a:t>;</a:t>
            </a:r>
            <a:endParaRPr lang="tr-TR" dirty="0"/>
          </a:p>
        </p:txBody>
      </p:sp>
      <p:sp>
        <p:nvSpPr>
          <p:cNvPr id="3" name="İçerik Yer Tutucusu 2">
            <a:extLst>
              <a:ext uri="{FF2B5EF4-FFF2-40B4-BE49-F238E27FC236}">
                <a16:creationId xmlns:a16="http://schemas.microsoft.com/office/drawing/2014/main" xmlns="" id="{1094AE42-A9D4-4351-81B4-A1C9B27DB3D9}"/>
              </a:ext>
            </a:extLst>
          </p:cNvPr>
          <p:cNvSpPr>
            <a:spLocks noGrp="1"/>
          </p:cNvSpPr>
          <p:nvPr>
            <p:ph idx="1"/>
          </p:nvPr>
        </p:nvSpPr>
        <p:spPr>
          <a:xfrm>
            <a:off x="385482" y="1139687"/>
            <a:ext cx="11555506" cy="5350760"/>
          </a:xfrm>
        </p:spPr>
        <p:txBody>
          <a:bodyPr>
            <a:normAutofit/>
          </a:bodyPr>
          <a:lstStyle/>
          <a:p>
            <a:pPr marL="514350" marR="0" lvl="0" indent="-514350" algn="l" defTabSz="914400" rtl="0" eaLnBrk="1" fontAlgn="auto" latinLnBrk="0" hangingPunct="1">
              <a:lnSpc>
                <a:spcPct val="90000"/>
              </a:lnSpc>
              <a:spcBef>
                <a:spcPts val="1000"/>
              </a:spcBef>
              <a:spcAft>
                <a:spcPts val="0"/>
              </a:spcAft>
              <a:buClrTx/>
              <a:buSzTx/>
              <a:buFont typeface="+mj-lt"/>
              <a:buAutoNum type="arabicPeriod" startAt="7"/>
              <a:tabLst/>
              <a:defRPr/>
            </a:pPr>
            <a:r>
              <a:rPr kumimoji="0" lang="tr-TR" sz="3200" b="1" i="0" u="none" strike="noStrike" kern="1200" cap="none" spc="0" normalizeH="0" baseline="0" noProof="0" dirty="0" smtClean="0">
                <a:ln>
                  <a:noFill/>
                </a:ln>
                <a:solidFill>
                  <a:schemeClr val="bg1"/>
                </a:solidFill>
                <a:effectLst/>
                <a:uLnTx/>
                <a:uFillTx/>
                <a:latin typeface="Helvetica" panose="020B0604020202020204" pitchFamily="34" charset="0"/>
                <a:ea typeface="+mn-ea"/>
                <a:cs typeface="+mn-cs"/>
                <a:hlinkClick r:id="rId2" tooltip="Disiplin cezasını gerektiren davranışlar">
                  <a:extLst>
                    <a:ext uri="{A12FA001-AC4F-418D-AE19-62706E023703}">
                      <ahyp:hlinkClr xmlns:ahyp="http://schemas.microsoft.com/office/drawing/2018/hyperlinkcolor" xmlns="" val="tx"/>
                    </a:ext>
                  </a:extLst>
                </a:hlinkClick>
              </a:rPr>
              <a:t>Yalan </a:t>
            </a:r>
            <a:r>
              <a:rPr kumimoji="0" lang="tr-TR" sz="3200" b="1" i="0" u="none" strike="noStrike" kern="1200" cap="none" spc="0" normalizeH="0" baseline="0" noProof="0" dirty="0">
                <a:ln>
                  <a:noFill/>
                </a:ln>
                <a:solidFill>
                  <a:schemeClr val="bg1"/>
                </a:solidFill>
                <a:effectLst/>
                <a:uLnTx/>
                <a:uFillTx/>
                <a:latin typeface="Helvetica" panose="020B0604020202020204" pitchFamily="34" charset="0"/>
                <a:ea typeface="+mn-ea"/>
                <a:cs typeface="+mn-cs"/>
                <a:hlinkClick r:id="rId2" tooltip="Disiplin cezasını gerektiren davranışlar">
                  <a:extLst>
                    <a:ext uri="{A12FA001-AC4F-418D-AE19-62706E023703}">
                      <ahyp:hlinkClr xmlns:ahyp="http://schemas.microsoft.com/office/drawing/2018/hyperlinkcolor" xmlns="" val="tx"/>
                    </a:ext>
                  </a:extLst>
                </a:hlinkClick>
              </a:rPr>
              <a:t>söylemek,</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startAt="7"/>
              <a:tabLst/>
              <a:defRPr/>
            </a:pPr>
            <a:r>
              <a:rPr kumimoji="0" lang="tr-TR" sz="3200" b="1" i="0" u="none" strike="noStrike" kern="1200" cap="none" spc="0" normalizeH="0" baseline="0" noProof="0" dirty="0">
                <a:ln>
                  <a:noFill/>
                </a:ln>
                <a:solidFill>
                  <a:schemeClr val="bg1"/>
                </a:solidFill>
                <a:effectLst/>
                <a:uLnTx/>
                <a:uFillTx/>
                <a:latin typeface="Helvetica" panose="020B0604020202020204" pitchFamily="34" charset="0"/>
                <a:ea typeface="+mn-ea"/>
                <a:cs typeface="+mn-cs"/>
                <a:hlinkClick r:id="rId2" tooltip="Disiplin cezasını gerektiren davranışlar">
                  <a:extLst>
                    <a:ext uri="{A12FA001-AC4F-418D-AE19-62706E023703}">
                      <ahyp:hlinkClr xmlns:ahyp="http://schemas.microsoft.com/office/drawing/2018/hyperlinkcolor" xmlns="" val="tx"/>
                    </a:ext>
                  </a:extLst>
                </a:hlinkClick>
              </a:rPr>
              <a:t>Okula geldiği hâlde özürsüz olarak derslere, uygulamalara, etütlere, törenlere ve diğer sosyal etkinliklere geç katılmak veya erken ayrılmak,</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startAt="7"/>
              <a:tabLst/>
              <a:defRPr/>
            </a:pPr>
            <a:r>
              <a:rPr kumimoji="0" lang="tr-TR" sz="3200" b="1" i="0" u="none" strike="noStrike" kern="1200" cap="none" spc="0" normalizeH="0" baseline="0" noProof="0" dirty="0">
                <a:ln>
                  <a:noFill/>
                </a:ln>
                <a:solidFill>
                  <a:schemeClr val="bg1"/>
                </a:solidFill>
                <a:effectLst/>
                <a:uLnTx/>
                <a:uFillTx/>
                <a:latin typeface="Helvetica" panose="020B0604020202020204" pitchFamily="34" charset="0"/>
                <a:ea typeface="+mn-ea"/>
                <a:cs typeface="+mn-cs"/>
                <a:hlinkClick r:id="rId2" tooltip="Disiplin cezasını gerektiren davranışlar">
                  <a:extLst>
                    <a:ext uri="{A12FA001-AC4F-418D-AE19-62706E023703}">
                      <ahyp:hlinkClr xmlns:ahyp="http://schemas.microsoft.com/office/drawing/2018/hyperlinkcolor" xmlns="" val="tx"/>
                    </a:ext>
                  </a:extLst>
                </a:hlinkClick>
              </a:rPr>
              <a:t>Okul kütüphanesi, laboratuvar , atölye, pansiyon, spor yurdu veya diğer bölümlerden aldığı kitap, araç-gereç ve malzemeyi zamanında vermemek, eksik vermek veya kötü kullanmak,</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startAt="7"/>
              <a:tabLst/>
              <a:defRPr/>
            </a:pPr>
            <a:r>
              <a:rPr kumimoji="0" lang="tr-TR" sz="3200" b="1" i="0" u="none" strike="noStrike" kern="1200" cap="none" spc="0" normalizeH="0" baseline="0" noProof="0" dirty="0">
                <a:ln>
                  <a:noFill/>
                </a:ln>
                <a:solidFill>
                  <a:schemeClr val="bg1"/>
                </a:solidFill>
                <a:effectLst/>
                <a:uLnTx/>
                <a:uFillTx/>
                <a:latin typeface="Helvetica" panose="020B0604020202020204" pitchFamily="34" charset="0"/>
                <a:ea typeface="+mn-ea"/>
                <a:cs typeface="+mn-cs"/>
                <a:hlinkClick r:id="rId2" tooltip="Disiplin cezasını gerektiren davranışlar">
                  <a:extLst>
                    <a:ext uri="{A12FA001-AC4F-418D-AE19-62706E023703}">
                      <ahyp:hlinkClr xmlns:ahyp="http://schemas.microsoft.com/office/drawing/2018/hyperlinkcolor" xmlns="" val="tx"/>
                    </a:ext>
                  </a:extLst>
                </a:hlinkClick>
              </a:rPr>
              <a:t>Okul içinde veya dışında okulun personeli ile diğer kişilere karşı kaba ve saygısız davranmak,</a:t>
            </a:r>
            <a:endParaRPr kumimoji="0" lang="tr-TR" sz="3200" b="1"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indent="0">
              <a:buNone/>
            </a:pPr>
            <a:endParaRPr lang="tr-TR" dirty="0">
              <a:solidFill>
                <a:schemeClr val="bg1"/>
              </a:solidFill>
            </a:endParaRPr>
          </a:p>
        </p:txBody>
      </p:sp>
    </p:spTree>
    <p:extLst>
      <p:ext uri="{BB962C8B-B14F-4D97-AF65-F5344CB8AC3E}">
        <p14:creationId xmlns:p14="http://schemas.microsoft.com/office/powerpoint/2010/main" val="1383775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1671" y="365126"/>
            <a:ext cx="11286563" cy="532021"/>
          </a:xfrm>
        </p:spPr>
        <p:txBody>
          <a:bodyPr>
            <a:noAutofit/>
          </a:bodyPr>
          <a:lstStyle/>
          <a:p>
            <a:pPr marR="0" rtl="0"/>
            <a:r>
              <a:rPr lang="tr-TR" b="1" dirty="0" smtClean="0">
                <a:solidFill>
                  <a:srgbClr val="444444"/>
                </a:solidFill>
                <a:latin typeface="Helvetica" panose="020B0604020202020204" pitchFamily="34" charset="0"/>
                <a:ea typeface="+mn-ea"/>
                <a:cs typeface="+mn-cs"/>
              </a:rPr>
              <a:t>Kınama </a:t>
            </a:r>
            <a:r>
              <a:rPr lang="tr-TR" b="1" dirty="0">
                <a:solidFill>
                  <a:srgbClr val="444444"/>
                </a:solidFill>
                <a:latin typeface="Helvetica" panose="020B0604020202020204" pitchFamily="34" charset="0"/>
                <a:ea typeface="+mn-ea"/>
                <a:cs typeface="+mn-cs"/>
              </a:rPr>
              <a:t>cezasını gerektiren davranışlar;</a:t>
            </a:r>
            <a:endParaRPr lang="tr-TR" b="0" i="0" u="none" strike="noStrike" baseline="0" dirty="0">
              <a:solidFill>
                <a:srgbClr val="444444"/>
              </a:solidFill>
              <a:latin typeface="Helvetica" panose="020B0604020202020204" pitchFamily="34" charset="0"/>
              <a:hlinkClick r:id="rId2" tooltip="Kınama cezasını gerektiren davranışlar;"/>
            </a:endParaRPr>
          </a:p>
        </p:txBody>
      </p:sp>
      <p:sp>
        <p:nvSpPr>
          <p:cNvPr id="3" name="Metin Yer Tutucusu 2"/>
          <p:cNvSpPr>
            <a:spLocks noGrp="1"/>
          </p:cNvSpPr>
          <p:nvPr>
            <p:ph type="body" idx="1"/>
          </p:nvPr>
        </p:nvSpPr>
        <p:spPr>
          <a:xfrm>
            <a:off x="215153" y="897148"/>
            <a:ext cx="11761694" cy="5736734"/>
          </a:xfrm>
        </p:spPr>
        <p:txBody>
          <a:bodyPr>
            <a:noAutofit/>
          </a:bodyPr>
          <a:lstStyle/>
          <a:p>
            <a:pPr marL="0" indent="0">
              <a:buNone/>
            </a:pPr>
            <a:r>
              <a:rPr kumimoji="0" lang="tr-TR" sz="2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Kınama cezasını gerektiren davranışlar;"/>
              </a:rPr>
              <a:t>11) Dersin ve ders dışı faaliyetlerin akışını ve düzenini bozacak davranışlarda bulunmak</a:t>
            </a: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a:t>
            </a:r>
          </a:p>
          <a:p>
            <a:pPr marL="0" indent="0">
              <a:buNone/>
            </a:pP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12</a:t>
            </a:r>
            <a:r>
              <a:rPr kumimoji="0" lang="tr-TR" sz="2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Kınama cezasını gerektiren davranışlar;"/>
              </a:rPr>
              <a:t>) Kopya çekmek veya çekilmesine yardımcı olmak</a:t>
            </a: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a:t>
            </a:r>
          </a:p>
          <a:p>
            <a:pPr marL="0" indent="0">
              <a:buNone/>
            </a:pP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13) </a:t>
            </a:r>
            <a:r>
              <a:rPr kumimoji="0" lang="tr-TR" sz="2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Kınama cezasını gerektiren davranışlar;"/>
              </a:rPr>
              <a:t>Yasaklanmış, müstehcen yayınları okula ve okula bağlı yerlere sokmak veya yanında bulundurmak</a:t>
            </a: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a:t>
            </a:r>
          </a:p>
          <a:p>
            <a:pPr marL="0" indent="0">
              <a:buNone/>
            </a:pP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14) </a:t>
            </a:r>
            <a:r>
              <a:rPr kumimoji="0" lang="tr-TR" sz="2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Kınama cezasını gerektiren davranışlar;"/>
              </a:rPr>
              <a:t>Okul yetkililerinin ve disiplin kurulunun çağrılarına uymamak ve çağrı yazılarını almaktan kaçınmak</a:t>
            </a: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a:t>
            </a:r>
          </a:p>
          <a:p>
            <a:pPr marL="0" indent="0">
              <a:buNone/>
            </a:pP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15) </a:t>
            </a:r>
            <a:r>
              <a:rPr kumimoji="0" lang="tr-TR" sz="2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Kınama cezasını gerektiren davranışlar;"/>
              </a:rPr>
              <a:t>Üzerinde kumar oynamaya yarayan araç-gereç bulundurmak</a:t>
            </a: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a:t>
            </a:r>
          </a:p>
          <a:p>
            <a:pPr marL="0" indent="0">
              <a:buNone/>
            </a:pP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16) </a:t>
            </a:r>
            <a:r>
              <a:rPr kumimoji="0" lang="tr-TR" sz="2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Kınama cezasını gerektiren davranışlar;"/>
              </a:rPr>
              <a:t>Okulca istenen kişisel veya ailesi ile ilgili bilgileri okula geç bildirmek, yanlış bildirmek veya bildirmemek</a:t>
            </a: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a:t>
            </a:r>
          </a:p>
          <a:p>
            <a:pPr marL="0" indent="0">
              <a:buNone/>
            </a:pPr>
            <a:r>
              <a:rPr kumimoji="0" lang="tr-TR" sz="2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Kınama cezasını gerektiren davranışlar;"/>
              </a:rPr>
              <a:t>17) </a:t>
            </a:r>
            <a:r>
              <a:rPr kumimoji="0" lang="tr-TR" sz="2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Kınama cezasını gerektiren davranışlar;"/>
              </a:rPr>
              <a:t>Bilişim araçlarını, okul yönetimi ile öğretmenin bilgisi ve izni dışında konuşma yaparak, ses ve görüntü alarak, mesaj ve göndererek, bunları arkadaşlarıyla paylaşarak eğitim-öğretimi olumsuz yönde etkileyecek şekilde kullanmak,</a:t>
            </a:r>
            <a:endParaRPr lang="tr-TR" sz="2200" b="1" dirty="0"/>
          </a:p>
        </p:txBody>
      </p:sp>
    </p:spTree>
    <p:extLst>
      <p:ext uri="{BB962C8B-B14F-4D97-AF65-F5344CB8AC3E}">
        <p14:creationId xmlns:p14="http://schemas.microsoft.com/office/powerpoint/2010/main" val="3943710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96122"/>
          </a:xfrm>
        </p:spPr>
        <p:txBody>
          <a:bodyPr>
            <a:noAutofit/>
          </a:bodyPr>
          <a:lstStyle/>
          <a:p>
            <a:pPr algn="ctr"/>
            <a:r>
              <a:rPr lang="tr-TR" sz="2800" b="1" dirty="0">
                <a:solidFill>
                  <a:srgbClr val="444444"/>
                </a:solidFill>
                <a:latin typeface="Helvetica" panose="020B0604020202020204" pitchFamily="34" charset="0"/>
                <a:ea typeface="+mn-ea"/>
                <a:cs typeface="+mn-cs"/>
              </a:rPr>
              <a:t>Okuldan kısa süreli uzaklaştırma cezasını gerektiren davranışlar</a:t>
            </a:r>
            <a:r>
              <a:rPr lang="tr-TR" sz="2800" b="1" dirty="0" smtClean="0">
                <a:solidFill>
                  <a:srgbClr val="444444"/>
                </a:solidFill>
                <a:latin typeface="Helvetica" panose="020B0604020202020204" pitchFamily="34" charset="0"/>
                <a:ea typeface="+mn-ea"/>
                <a:cs typeface="+mn-cs"/>
              </a:rPr>
              <a:t>;</a:t>
            </a:r>
            <a:endParaRPr lang="tr-TR" sz="2800" b="0" i="0" u="none" strike="noStrike" baseline="0" dirty="0">
              <a:solidFill>
                <a:srgbClr val="444444"/>
              </a:solidFill>
              <a:latin typeface="Helvetica" panose="020B0604020202020204" pitchFamily="34" charset="0"/>
              <a:hlinkClick r:id="rId2" tooltip="Okuldan kısa süreli uzaklaştırma cezasını gerektiren davranışlar;"/>
            </a:endParaRPr>
          </a:p>
        </p:txBody>
      </p:sp>
      <p:sp>
        <p:nvSpPr>
          <p:cNvPr id="3" name="Metin Yer Tutucusu 2"/>
          <p:cNvSpPr>
            <a:spLocks noGrp="1"/>
          </p:cNvSpPr>
          <p:nvPr>
            <p:ph type="body" idx="1"/>
          </p:nvPr>
        </p:nvSpPr>
        <p:spPr>
          <a:xfrm>
            <a:off x="273423" y="1299883"/>
            <a:ext cx="11645153" cy="5038164"/>
          </a:xfrm>
        </p:spPr>
        <p:txBody>
          <a:bodyPr>
            <a:noAutofit/>
          </a:bodyPr>
          <a:lstStyle/>
          <a:p>
            <a:pPr marL="742950" indent="-742950">
              <a:buAutoNum type="arabicParenR"/>
            </a:pPr>
            <a:r>
              <a:rPr kumimoji="0" lang="tr-TR" sz="26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Kişilere</a:t>
            </a:r>
            <a:r>
              <a:rPr kumimoji="0" lang="tr-TR" sz="26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 arkadaşlarına söz ve davranışlarla sarkıntılık, hakaret ve iftira etmek veya ahlak kuralları ile bağdaşmayan davranışlarda bulunmak ya da başkalarını bu gibi davranışlara kışkırtmak</a:t>
            </a:r>
            <a:r>
              <a:rPr kumimoji="0" lang="tr-TR" sz="26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a:t>
            </a:r>
          </a:p>
          <a:p>
            <a:pPr marL="742950" indent="-742950">
              <a:buAutoNum type="arabicParenR"/>
            </a:pPr>
            <a:r>
              <a:rPr kumimoji="0" lang="tr-TR" sz="26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Kişileri </a:t>
            </a:r>
            <a:r>
              <a:rPr kumimoji="0" lang="tr-TR" sz="26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veya grupları dil, ırk, cinsiyet, siyasi düşünce, felsefi ve dini inançlarına göre ayırmayı , kınamayı, kötülemeyi amaçlayan davranışlarda bulunmak veya ayrımcılığı körükleyici semboller taşımak</a:t>
            </a:r>
            <a:r>
              <a:rPr kumimoji="0" lang="tr-TR" sz="26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a:t>
            </a:r>
          </a:p>
          <a:p>
            <a:pPr marL="742950" indent="-742950">
              <a:buAutoNum type="arabicParenR"/>
            </a:pPr>
            <a:r>
              <a:rPr kumimoji="0" lang="tr-TR" sz="26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İzinsiz </a:t>
            </a:r>
            <a:r>
              <a:rPr kumimoji="0" lang="tr-TR" sz="26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gösteri veya toplantı düzenlemek, bu tür gösteri veya toplantılara katılmak ve bu amaçla yapılan etkinliklerde bulunmak</a:t>
            </a:r>
            <a:r>
              <a:rPr kumimoji="0" lang="tr-TR" sz="26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a:t>
            </a:r>
          </a:p>
          <a:p>
            <a:pPr marL="742950" indent="-742950">
              <a:buAutoNum type="arabicParenR"/>
            </a:pPr>
            <a:r>
              <a:rPr kumimoji="0" lang="tr-TR" sz="26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Her </a:t>
            </a:r>
            <a:r>
              <a:rPr kumimoji="0" lang="tr-TR" sz="26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türlü ortamda kumar oynamak veya oynatmak</a:t>
            </a:r>
            <a:r>
              <a:rPr kumimoji="0" lang="tr-TR" sz="26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a:t>
            </a:r>
          </a:p>
        </p:txBody>
      </p:sp>
    </p:spTree>
    <p:extLst>
      <p:ext uri="{BB962C8B-B14F-4D97-AF65-F5344CB8AC3E}">
        <p14:creationId xmlns:p14="http://schemas.microsoft.com/office/powerpoint/2010/main" val="38305795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6166" y="187446"/>
            <a:ext cx="11600328" cy="839694"/>
          </a:xfrm>
        </p:spPr>
        <p:txBody>
          <a:bodyPr>
            <a:noAutofit/>
          </a:bodyPr>
          <a:lstStyle/>
          <a:p>
            <a:pPr algn="ctr"/>
            <a:r>
              <a:rPr lang="tr-TR" sz="2800" b="1" dirty="0" smtClean="0">
                <a:solidFill>
                  <a:schemeClr val="bg1"/>
                </a:solidFill>
              </a:rPr>
              <a:t>Okuldan kısa süreli uzaklaştırma cezasını gerektiren davranışlar</a:t>
            </a:r>
            <a:endParaRPr lang="tr-TR" sz="2800" b="1" dirty="0">
              <a:solidFill>
                <a:schemeClr val="bg1"/>
              </a:solidFill>
            </a:endParaRPr>
          </a:p>
        </p:txBody>
      </p:sp>
      <p:sp>
        <p:nvSpPr>
          <p:cNvPr id="3" name="Dikdörtgen 2"/>
          <p:cNvSpPr/>
          <p:nvPr/>
        </p:nvSpPr>
        <p:spPr>
          <a:xfrm>
            <a:off x="582706" y="1530658"/>
            <a:ext cx="10910045" cy="4007251"/>
          </a:xfrm>
          <a:prstGeom prst="rect">
            <a:avLst/>
          </a:prstGeom>
        </p:spPr>
        <p:txBody>
          <a:bodyPr wrap="square">
            <a:spAutoFit/>
          </a:bodyPr>
          <a:lstStyle/>
          <a:p>
            <a:pPr marL="742950" lvl="0" indent="-742950" defTabSz="457200">
              <a:spcBef>
                <a:spcPct val="20000"/>
              </a:spcBef>
              <a:spcAft>
                <a:spcPts val="600"/>
              </a:spcAft>
              <a:buClr>
                <a:prstClr val="white"/>
              </a:buClr>
              <a:buSzPct val="80000"/>
              <a:buFont typeface="+mj-lt"/>
              <a:buAutoNum type="arabicParenR" startAt="5"/>
            </a:pPr>
            <a:r>
              <a:rPr lang="tr-TR" sz="2600" b="1" dirty="0">
                <a:solidFill>
                  <a:srgbClr val="444444"/>
                </a:solidFill>
                <a:latin typeface="Helvetica" panose="020B0604020202020204" pitchFamily="34" charset="0"/>
                <a:hlinkClick r:id="rId2" tooltip="Okuldan kısa süreli uzaklaştırma cezasını gerektiren davranışlar;"/>
              </a:rPr>
              <a:t>Öğretmen, eğitici personel veya okul yönetimince verilen görevlerin yapılmasına engel olmak,</a:t>
            </a:r>
          </a:p>
          <a:p>
            <a:pPr marL="742950" lvl="0" indent="-742950" defTabSz="457200">
              <a:spcBef>
                <a:spcPct val="20000"/>
              </a:spcBef>
              <a:spcAft>
                <a:spcPts val="600"/>
              </a:spcAft>
              <a:buClr>
                <a:prstClr val="white"/>
              </a:buClr>
              <a:buSzPct val="80000"/>
              <a:buFont typeface="+mj-lt"/>
              <a:buAutoNum type="arabicParenR" startAt="5"/>
            </a:pPr>
            <a:r>
              <a:rPr lang="tr-TR" sz="2600" b="1" dirty="0">
                <a:solidFill>
                  <a:srgbClr val="444444"/>
                </a:solidFill>
                <a:latin typeface="Helvetica" panose="020B0604020202020204" pitchFamily="34" charset="0"/>
                <a:hlinkClick r:id="rId2" tooltip="Okuldan kısa süreli uzaklaştırma cezasını gerektiren davranışlar;"/>
              </a:rPr>
              <a:t>Öğretmenlere, eğitici personele, yöneticilere, memurlara, diğer görevliler ile ziyaretçilere hakaret etmek, karşı gelmek ve görevlerini yapmalarına engel olmak,</a:t>
            </a:r>
          </a:p>
          <a:p>
            <a:pPr marL="742950" lvl="0" indent="-742950" defTabSz="457200">
              <a:spcBef>
                <a:spcPct val="20000"/>
              </a:spcBef>
              <a:spcAft>
                <a:spcPts val="600"/>
              </a:spcAft>
              <a:buClr>
                <a:prstClr val="white"/>
              </a:buClr>
              <a:buSzPct val="80000"/>
              <a:buFont typeface="+mj-lt"/>
              <a:buAutoNum type="arabicParenR" startAt="5"/>
            </a:pPr>
            <a:r>
              <a:rPr lang="tr-TR" sz="2600" b="1" dirty="0">
                <a:solidFill>
                  <a:srgbClr val="444444"/>
                </a:solidFill>
                <a:latin typeface="Helvetica" panose="020B0604020202020204" pitchFamily="34" charset="0"/>
                <a:hlinkClick r:id="rId2" tooltip="Okuldan kısa süreli uzaklaştırma cezasını gerektiren davranışlar;"/>
              </a:rPr>
              <a:t>Yasaklanmış veya müstehcen yayın, kitap, dergi, broşür, gazete, bildiri, beyanname, ilan ve benzerlerini dağıtmak, duvarlara ve diğer yerlere asmak, yapıştırmak, yazmak, okul araç-gerecini ve eklentilerini bu amaçlar için kullanmak,</a:t>
            </a:r>
            <a:endParaRPr lang="tr-TR" sz="2600" b="1" dirty="0">
              <a:solidFill>
                <a:srgbClr val="146194">
                  <a:lumMod val="75000"/>
                </a:srgbClr>
              </a:solidFill>
            </a:endParaRPr>
          </a:p>
        </p:txBody>
      </p:sp>
    </p:spTree>
    <p:extLst>
      <p:ext uri="{BB962C8B-B14F-4D97-AF65-F5344CB8AC3E}">
        <p14:creationId xmlns:p14="http://schemas.microsoft.com/office/powerpoint/2010/main" val="4274769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6165" y="203760"/>
            <a:ext cx="10950388" cy="872004"/>
          </a:xfrm>
        </p:spPr>
        <p:txBody>
          <a:bodyPr>
            <a:noAutofit/>
          </a:bodyPr>
          <a:lstStyle/>
          <a:p>
            <a:pPr algn="ctr"/>
            <a:r>
              <a:rPr lang="tr-TR" sz="2800" b="1" dirty="0">
                <a:solidFill>
                  <a:srgbClr val="444444"/>
                </a:solidFill>
                <a:latin typeface="Helvetica" panose="020B0604020202020204" pitchFamily="34" charset="0"/>
                <a:ea typeface="+mn-ea"/>
                <a:cs typeface="+mn-cs"/>
              </a:rPr>
              <a:t>Okuldan kısa süreli uzaklaştırma cezasını gerektiren davranışlar</a:t>
            </a:r>
            <a:r>
              <a:rPr lang="tr-TR" sz="2800" b="1" dirty="0" smtClean="0">
                <a:solidFill>
                  <a:srgbClr val="444444"/>
                </a:solidFill>
                <a:latin typeface="Helvetica" panose="020B0604020202020204" pitchFamily="34" charset="0"/>
                <a:ea typeface="+mn-ea"/>
                <a:cs typeface="+mn-cs"/>
              </a:rPr>
              <a:t>;</a:t>
            </a:r>
            <a:endParaRPr lang="tr-TR" sz="2800" b="0" i="0" u="none" strike="noStrike" baseline="0" dirty="0">
              <a:solidFill>
                <a:srgbClr val="444444"/>
              </a:solidFill>
              <a:latin typeface="Helvetica" panose="020B0604020202020204" pitchFamily="34" charset="0"/>
              <a:hlinkClick r:id="rId2" tooltip="Okuldan kısa süreli uzaklaştırma cezasını gerektiren davranışlar;"/>
            </a:endParaRPr>
          </a:p>
        </p:txBody>
      </p:sp>
      <p:sp>
        <p:nvSpPr>
          <p:cNvPr id="3" name="Metin Yer Tutucusu 2"/>
          <p:cNvSpPr>
            <a:spLocks noGrp="1"/>
          </p:cNvSpPr>
          <p:nvPr>
            <p:ph type="body" idx="1"/>
          </p:nvPr>
        </p:nvSpPr>
        <p:spPr>
          <a:xfrm>
            <a:off x="358588" y="966158"/>
            <a:ext cx="11528612" cy="5631866"/>
          </a:xfrm>
        </p:spPr>
        <p:txBody>
          <a:bodyPr>
            <a:normAutofit fontScale="62500" lnSpcReduction="20000"/>
          </a:bodyPr>
          <a:lstStyle/>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8</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 Bilişim araçları ile yönetici, öğretmen, eğitici personel, memur, diğer görevliler ve ziyaretçiler ile öğrencileri rahatsız edici davranışlarda bulunmak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a:t>
            </a: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9</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 Derslere, </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atölye</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 laboratuvar ve mesleki eğitim alanları ile okulun faaliyetlerine geç gelmeyi veya erken ayrılmayı alışkanlık hâline getirmek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a:t>
            </a: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10</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 Kavga, darp etmek ve yaralama olaylarına karışmak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a:t>
            </a: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11</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 Öğrencilerin bulunmaması gereken yerlere gitmeyi alışkanlık hâline getirmek ve arkadaşlarını böyle yerlere gitmeye zorlamak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a:t>
            </a: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12</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 Okul binası, eklenti ve donanımlarına, kendisinin veya arkadaşlarının araç- gerecine ahlak dışı ya da siyasi ve ideolojik amaçlı resim, şekil, amblem ve benzeri şeyler yapmak ve yazılar yazmak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a:t>
            </a: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13</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 </a:t>
            </a:r>
            <a:r>
              <a:rPr kumimoji="0" lang="tr-TR" sz="4000" b="1" i="0" u="none" strike="noStrike" kern="1200" cap="none" spc="0" normalizeH="0" baseline="0" noProof="0" dirty="0" err="1">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Organizeli</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 kopya çekmek veya çekilmesine yardımcı </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olmak,</a:t>
            </a: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14</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kısa süreli uzaklaştırma cezasını gerektiren davranışlar;"/>
              </a:rPr>
              <a:t>) (Ek alt bent: /26636 RG) Sarhoşluk veren zararlı maddeleri bulundurmak veya kullanmak,</a:t>
            </a:r>
            <a:endParaRPr lang="tr-TR" b="1" dirty="0"/>
          </a:p>
        </p:txBody>
      </p:sp>
    </p:spTree>
    <p:extLst>
      <p:ext uri="{BB962C8B-B14F-4D97-AF65-F5344CB8AC3E}">
        <p14:creationId xmlns:p14="http://schemas.microsoft.com/office/powerpoint/2010/main" val="27546757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06474"/>
          </a:xfrm>
        </p:spPr>
        <p:txBody>
          <a:bodyPr>
            <a:noAutofit/>
          </a:bodyPr>
          <a:lstStyle/>
          <a:p>
            <a:pPr algn="ctr"/>
            <a:r>
              <a:rPr lang="tr-TR" sz="3600" b="1" dirty="0">
                <a:solidFill>
                  <a:srgbClr val="444444"/>
                </a:solidFill>
                <a:latin typeface="Helvetica" panose="020B0604020202020204" pitchFamily="34" charset="0"/>
                <a:ea typeface="+mn-ea"/>
                <a:cs typeface="+mn-cs"/>
                <a:hlinkClick r:id="rId2" tooltip="Okuldan tasdikname ile uzaklaştırma cezasını gerektiren davranışlar;"/>
              </a:rPr>
              <a:t>Okuldan tasdikname ile uzaklaştırma cezasını gerektiren davranışlar;</a:t>
            </a:r>
            <a:endParaRPr lang="tr-TR" sz="3600" b="0" i="0" u="none" strike="noStrike" baseline="0" dirty="0">
              <a:solidFill>
                <a:srgbClr val="444444"/>
              </a:solidFill>
              <a:latin typeface="Helvetica" panose="020B0604020202020204" pitchFamily="34" charset="0"/>
              <a:hlinkClick r:id="rId2" tooltip="Okuldan tasdikname ile uzaklaştırma cezasını gerektiren davranışlar;"/>
            </a:endParaRPr>
          </a:p>
        </p:txBody>
      </p:sp>
      <p:sp>
        <p:nvSpPr>
          <p:cNvPr id="3" name="Metin Yer Tutucusu 2"/>
          <p:cNvSpPr>
            <a:spLocks noGrp="1"/>
          </p:cNvSpPr>
          <p:nvPr>
            <p:ph type="body" idx="1"/>
          </p:nvPr>
        </p:nvSpPr>
        <p:spPr>
          <a:xfrm>
            <a:off x="251011" y="1228166"/>
            <a:ext cx="11573435" cy="5629834"/>
          </a:xfrm>
        </p:spPr>
        <p:txBody>
          <a:bodyPr>
            <a:normAutofit fontScale="70000" lnSpcReduction="20000"/>
          </a:bodyPr>
          <a:lstStyle/>
          <a:p>
            <a:pPr marL="742950" indent="-742950">
              <a:buAutoNum type="arabicParenR"/>
            </a:pPr>
            <a:r>
              <a:rPr kumimoji="0" lang="tr-TR" sz="4000" b="1" i="0" u="none" strike="noStrike" kern="1200" cap="none" spc="0" normalizeH="0" baseline="0" noProof="0" dirty="0" smtClean="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rPr>
              <a:t>Türk </a:t>
            </a:r>
            <a:r>
              <a:rPr kumimoji="0" lang="tr-TR" sz="4000" b="1" i="0" u="none" strike="noStrike" kern="1200" cap="none" spc="0" normalizeH="0" baseline="0" noProof="0" dirty="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rPr>
              <a:t>Bayrağı'na, sancağına, ülkeyi, milleti ve devleti temsil eden sembollere saygısızlık etmek, </a:t>
            </a:r>
            <a:endParaRPr kumimoji="0" lang="tr-TR" sz="4000" b="1" i="0" u="none" strike="noStrike" kern="1200" cap="none" spc="0" normalizeH="0" baseline="0" noProof="0" dirty="0" smtClean="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endParaRPr>
          </a:p>
          <a:p>
            <a:pPr marL="742950" indent="-742950">
              <a:buAutoNum type="arabicParenR"/>
            </a:pPr>
            <a:r>
              <a:rPr kumimoji="0" lang="tr-TR" sz="4000" b="1" i="0" u="none" strike="noStrike" kern="1200" cap="none" spc="0" normalizeH="0" baseline="0" noProof="0" dirty="0" smtClean="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rPr>
              <a:t>Millî </a:t>
            </a:r>
            <a:r>
              <a:rPr kumimoji="0" lang="tr-TR" sz="4000" b="1" i="0" u="none" strike="noStrike" kern="1200" cap="none" spc="0" normalizeH="0" baseline="0" noProof="0" dirty="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rPr>
              <a:t>ve manevi değerleri söz, yazı, resim veya başka bir şekilde aşağılamak; bu değerlere küfür ve hakaret etmek, </a:t>
            </a:r>
            <a:endParaRPr kumimoji="0" lang="tr-TR" sz="4000" b="1" i="0" u="none" strike="noStrike" kern="1200" cap="none" spc="0" normalizeH="0" baseline="0" noProof="0" dirty="0" smtClean="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endParaRPr>
          </a:p>
          <a:p>
            <a:pPr marL="742950" indent="-742950">
              <a:buAutoNum type="arabicParenR"/>
            </a:pPr>
            <a:r>
              <a:rPr kumimoji="0" lang="tr-TR" sz="4000" b="1" i="0" u="none" strike="noStrike" kern="1200" cap="none" spc="0" normalizeH="0" baseline="0" noProof="0" dirty="0" smtClean="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rPr>
              <a:t>Hırsızlık </a:t>
            </a:r>
            <a:r>
              <a:rPr kumimoji="0" lang="tr-TR" sz="4000" b="1" i="0" u="none" strike="noStrike" kern="1200" cap="none" spc="0" normalizeH="0" baseline="0" noProof="0" dirty="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rPr>
              <a:t>yapmak, yaptırmak ve yapılmasına yardımcı olmak, </a:t>
            </a:r>
            <a:endParaRPr kumimoji="0" lang="tr-TR" sz="4000" b="1" i="0" u="none" strike="noStrike" kern="1200" cap="none" spc="0" normalizeH="0" baseline="0" noProof="0" dirty="0" smtClean="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endParaRPr>
          </a:p>
          <a:p>
            <a:pPr marL="742950" indent="-742950">
              <a:buAutoNum type="arabicParenR"/>
            </a:pPr>
            <a:r>
              <a:rPr kumimoji="0" lang="tr-TR" sz="4000" b="1" i="0" u="none" strike="noStrike" kern="1200" cap="none" spc="0" normalizeH="0" baseline="0" noProof="0" dirty="0" smtClean="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rPr>
              <a:t>Okulla </a:t>
            </a:r>
            <a:r>
              <a:rPr kumimoji="0" lang="tr-TR" sz="4000" b="1" i="0" u="none" strike="noStrike" kern="1200" cap="none" spc="0" normalizeH="0" baseline="0" noProof="0" dirty="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rPr>
              <a:t>ilişkisi olmayan kişileri, okulda veya okula ait yerlerde barındırmak, </a:t>
            </a:r>
            <a:endParaRPr kumimoji="0" lang="tr-TR" sz="4000" b="1" i="0" u="none" strike="noStrike" kern="1200" cap="none" spc="0" normalizeH="0" baseline="0" noProof="0" dirty="0" smtClean="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endParaRPr>
          </a:p>
          <a:p>
            <a:pPr marL="742950" indent="-742950">
              <a:buAutoNum type="arabicParenR"/>
            </a:pPr>
            <a:r>
              <a:rPr kumimoji="0" lang="tr-TR" sz="4000" b="1" i="0" u="none" strike="noStrike" kern="1200" cap="none" spc="0" normalizeH="0" baseline="0" noProof="0" dirty="0" smtClean="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rPr>
              <a:t>Okul/kurum </a:t>
            </a:r>
            <a:r>
              <a:rPr kumimoji="0" lang="tr-TR" sz="4000" b="1" i="0" u="none" strike="noStrike" kern="1200" cap="none" spc="0" normalizeH="0" baseline="0" noProof="0" dirty="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rPr>
              <a:t>tarafından verilen kimlik kartı, karne, öğrenci belgesi veya diğer belgelerde değişiklik yapmak; sahte belge düzenlemek; üzerinde değişiklik yapılmış belgeleri kullanmak veya bu belgelerin sağladığı haklardan yararlanmak ve başkalarını yararlandırmak, </a:t>
            </a:r>
            <a:endParaRPr kumimoji="0" lang="tr-TR" sz="4000" b="1" i="0" u="none" strike="noStrike" kern="1200" cap="none" spc="0" normalizeH="0" baseline="0" noProof="0" dirty="0" smtClean="0">
              <a:ln>
                <a:noFill/>
              </a:ln>
              <a:solidFill>
                <a:schemeClr val="bg1"/>
              </a:solidFill>
              <a:effectLst/>
              <a:uLnTx/>
              <a:uFillTx/>
              <a:latin typeface="Helvetica" panose="020B0604020202020204" pitchFamily="34" charset="0"/>
              <a:ea typeface="+mj-ea"/>
              <a:cs typeface="+mj-cs"/>
              <a:hlinkClick r:id="rId2" tooltip="Okuldan tasdikname ile uzaklaştırma cezasını gerektiren davranışlar;"/>
            </a:endParaRPr>
          </a:p>
        </p:txBody>
      </p:sp>
    </p:spTree>
    <p:extLst>
      <p:ext uri="{BB962C8B-B14F-4D97-AF65-F5344CB8AC3E}">
        <p14:creationId xmlns:p14="http://schemas.microsoft.com/office/powerpoint/2010/main" val="655031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259" y="0"/>
            <a:ext cx="11265741" cy="1507067"/>
          </a:xfrm>
        </p:spPr>
        <p:txBody>
          <a:bodyPr>
            <a:normAutofit/>
          </a:bodyPr>
          <a:lstStyle/>
          <a:p>
            <a:pPr algn="ctr"/>
            <a:r>
              <a:rPr lang="tr-TR" sz="3600" b="1" dirty="0">
                <a:solidFill>
                  <a:srgbClr val="444444"/>
                </a:solidFill>
                <a:latin typeface="Helvetica" panose="020B0604020202020204" pitchFamily="34" charset="0"/>
                <a:hlinkClick r:id="rId2" tooltip="Okuldan tasdikname ile uzaklaştırma cezasını gerektiren davranışlar;"/>
              </a:rPr>
              <a:t>Okuldan tasdikname ile uzaklaştırma cezasını gerektiren davranışlar;</a:t>
            </a:r>
            <a:endParaRPr lang="tr-TR" dirty="0"/>
          </a:p>
        </p:txBody>
      </p:sp>
      <p:sp>
        <p:nvSpPr>
          <p:cNvPr id="3" name="İçerik Yer Tutucusu 2"/>
          <p:cNvSpPr>
            <a:spLocks noGrp="1"/>
          </p:cNvSpPr>
          <p:nvPr>
            <p:ph idx="1"/>
          </p:nvPr>
        </p:nvSpPr>
        <p:spPr>
          <a:xfrm>
            <a:off x="340659" y="1272989"/>
            <a:ext cx="11358282" cy="5190564"/>
          </a:xfrm>
        </p:spPr>
        <p:txBody>
          <a:bodyPr>
            <a:normAutofit/>
          </a:bodyPr>
          <a:lstStyle/>
          <a:p>
            <a:pPr marL="742950" lvl="0" indent="-742950">
              <a:buFont typeface="+mj-lt"/>
              <a:buAutoNum type="arabicParenR" startAt="6"/>
            </a:pPr>
            <a:r>
              <a:rPr lang="tr-TR" sz="2400" b="1" dirty="0">
                <a:solidFill>
                  <a:srgbClr val="444444"/>
                </a:solidFill>
                <a:latin typeface="Helvetica" panose="020B0604020202020204" pitchFamily="34" charset="0"/>
                <a:hlinkClick r:id="rId2" tooltip="Okuldan tasdikname ile uzaklaştırma cezasını gerektiren davranışlar;"/>
              </a:rPr>
              <a:t>Okul sınırları içinde herhangi bir yeri, okul yönetiminden izinsiz olarak eğitim- öğretim amaçları dışında kullanmak veya kullanılmasına yardımcı olmak, </a:t>
            </a:r>
          </a:p>
          <a:p>
            <a:pPr marL="742950" lvl="0" indent="-742950">
              <a:buFont typeface="+mj-lt"/>
              <a:buAutoNum type="arabicParenR" startAt="6"/>
            </a:pPr>
            <a:r>
              <a:rPr lang="tr-TR" sz="2400" b="1" dirty="0">
                <a:solidFill>
                  <a:srgbClr val="444444"/>
                </a:solidFill>
                <a:latin typeface="Helvetica" panose="020B0604020202020204" pitchFamily="34" charset="0"/>
                <a:hlinkClick r:id="rId2" tooltip="Okuldan tasdikname ile uzaklaştırma cezasını gerektiren davranışlar;"/>
              </a:rPr>
              <a:t>Okulun bina, eklenti ve donanımları ile okula ait taşınır veya taşınmaz mallarına zarar vermek, </a:t>
            </a:r>
          </a:p>
          <a:p>
            <a:pPr marL="742950" lvl="0" indent="-742950">
              <a:buFont typeface="+mj-lt"/>
              <a:buAutoNum type="arabicParenR" startAt="6"/>
            </a:pPr>
            <a:r>
              <a:rPr lang="tr-TR" sz="2400" b="1" dirty="0">
                <a:solidFill>
                  <a:srgbClr val="444444"/>
                </a:solidFill>
                <a:latin typeface="Helvetica" panose="020B0604020202020204" pitchFamily="34" charset="0"/>
                <a:hlinkClick r:id="rId2" tooltip="Okuldan tasdikname ile uzaklaştırma cezasını gerektiren davranışlar;"/>
              </a:rPr>
              <a:t>Ders, sınav, uygulama ve diğer faaliyetlerin yapılmasını engellemek veya arkadaşlarını bu eylemlere katılmaya kışkırtmak, </a:t>
            </a:r>
          </a:p>
          <a:p>
            <a:pPr marL="742950" lvl="0" indent="-742950">
              <a:buFont typeface="+mj-lt"/>
              <a:buAutoNum type="arabicParenR" startAt="6"/>
            </a:pPr>
            <a:r>
              <a:rPr lang="tr-TR" sz="2400" b="1" dirty="0">
                <a:solidFill>
                  <a:srgbClr val="444444"/>
                </a:solidFill>
                <a:latin typeface="Helvetica" panose="020B0604020202020204" pitchFamily="34" charset="0"/>
                <a:hlinkClick r:id="rId2" tooltip="Okuldan tasdikname ile uzaklaştırma cezasını gerektiren davranışlar;"/>
              </a:rPr>
              <a:t>Eğitim-öğretim ortamına yaralayıcı, öldürücü silah ve patlayıcı madde ile her türlü aletleri getirmek veya bunları bulundurmak, </a:t>
            </a:r>
          </a:p>
          <a:p>
            <a:pPr marL="742950" lvl="0" indent="-742950">
              <a:buFont typeface="+mj-lt"/>
              <a:buAutoNum type="arabicParenR" startAt="6"/>
            </a:pPr>
            <a:r>
              <a:rPr lang="tr-TR" sz="2400" b="1" dirty="0">
                <a:solidFill>
                  <a:srgbClr val="444444"/>
                </a:solidFill>
                <a:latin typeface="Helvetica" panose="020B0604020202020204" pitchFamily="34" charset="0"/>
                <a:hlinkClick r:id="rId2" tooltip="Okuldan tasdikname ile uzaklaştırma cezasını gerektiren davranışlar;"/>
              </a:rPr>
              <a:t>Zor kullanarak veya tehditle kopya çekmek veya çekilmesini sağlamak</a:t>
            </a:r>
            <a:r>
              <a:rPr lang="tr-TR" sz="2400" b="1" dirty="0" smtClean="0">
                <a:solidFill>
                  <a:srgbClr val="444444"/>
                </a:solidFill>
                <a:latin typeface="Helvetica" panose="020B0604020202020204" pitchFamily="34" charset="0"/>
                <a:hlinkClick r:id="rId2" tooltip="Okuldan tasdikname ile uzaklaştırma cezasını gerektiren davranışlar;"/>
              </a:rPr>
              <a:t>,</a:t>
            </a:r>
            <a:endParaRPr lang="tr-TR" sz="2400" b="1" dirty="0">
              <a:solidFill>
                <a:prstClr val="black"/>
              </a:solidFill>
            </a:endParaRPr>
          </a:p>
        </p:txBody>
      </p:sp>
    </p:spTree>
    <p:extLst>
      <p:ext uri="{BB962C8B-B14F-4D97-AF65-F5344CB8AC3E}">
        <p14:creationId xmlns:p14="http://schemas.microsoft.com/office/powerpoint/2010/main" val="964207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4"/>
            <a:ext cx="10515600" cy="954717"/>
          </a:xfrm>
        </p:spPr>
        <p:txBody>
          <a:bodyPr>
            <a:noAutofit/>
          </a:bodyPr>
          <a:lstStyle/>
          <a:p>
            <a:pPr algn="ctr"/>
            <a:r>
              <a:rPr lang="tr-TR" sz="3600" b="1" dirty="0">
                <a:solidFill>
                  <a:srgbClr val="444444"/>
                </a:solidFill>
                <a:latin typeface="Helvetica" panose="020B0604020202020204" pitchFamily="34" charset="0"/>
                <a:ea typeface="+mn-ea"/>
                <a:cs typeface="+mn-cs"/>
              </a:rPr>
              <a:t>Okuldan tasdikname ile uzaklaştırma cezasını gerektiren davranışlar</a:t>
            </a:r>
            <a:r>
              <a:rPr lang="tr-TR" sz="3600" b="1" dirty="0" smtClean="0">
                <a:solidFill>
                  <a:srgbClr val="444444"/>
                </a:solidFill>
                <a:latin typeface="Helvetica" panose="020B0604020202020204" pitchFamily="34" charset="0"/>
                <a:ea typeface="+mn-ea"/>
                <a:cs typeface="+mn-cs"/>
              </a:rPr>
              <a:t>;</a:t>
            </a:r>
            <a:endParaRPr lang="tr-TR" sz="3600" b="0" i="0" u="none" strike="noStrike" baseline="0" dirty="0">
              <a:solidFill>
                <a:srgbClr val="444444"/>
              </a:solidFill>
              <a:latin typeface="Helvetica" panose="020B0604020202020204" pitchFamily="34" charset="0"/>
              <a:hlinkClick r:id="rId2" tooltip="Okuldan tasdikname ile uzaklaştırma cezasını gerektiren davranışlar;"/>
            </a:endParaRPr>
          </a:p>
        </p:txBody>
      </p:sp>
      <p:sp>
        <p:nvSpPr>
          <p:cNvPr id="3" name="Metin Yer Tutucusu 2"/>
          <p:cNvSpPr>
            <a:spLocks noGrp="1"/>
          </p:cNvSpPr>
          <p:nvPr>
            <p:ph type="body" idx="1"/>
          </p:nvPr>
        </p:nvSpPr>
        <p:spPr>
          <a:xfrm>
            <a:off x="838200" y="1397479"/>
            <a:ext cx="10515600" cy="4779484"/>
          </a:xfrm>
        </p:spPr>
        <p:txBody>
          <a:bodyPr>
            <a:normAutofit fontScale="62500" lnSpcReduction="20000"/>
          </a:bodyPr>
          <a:lstStyle/>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rPr>
              <a:t>11</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rPr>
              <a:t>) Bağımlılık yapan zararlı maddeleri bulundurmak veya kullanmak,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rPr>
              <a:t>12</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rPr>
              <a:t>) Yerine başkasını sınava sokmak, başkasının yerine sınava girmek,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rPr>
              <a:t>13</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rPr>
              <a:t>) Eğitim-öğretim ortamında siyasi partilerin, bu partilere bağlı yan kuruluşların, derneklerin, sendikaların ve benzeri kuruluşların siyasi ve ideolojik görüşleri doğrultusunda eylem düzenlemek, başkalarını bu gibi eylemleri düzenlemeye kışkırtmak, düzenlenmiş eylemlere etkin biçimde katılmak, bu kuruluşlara üye olmak, üye kaydetmek; para toplamak ve bağışta bulunmaya zorlamak,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rPr>
              <a:t>14</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rPr>
              <a:t>) Bilişim araçları ile yönetici, öğretmen, eğitici personel, öğrenci, memur, diğer görevliler ve ziyaretçilere etik olmayan ses, söz ve görüntülerle zarar verici davranışlarda bulunmak,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Okuldan tasdikname ile uzaklaştırma cezasını gerektiren davranışlar;"/>
            </a:endParaRPr>
          </a:p>
        </p:txBody>
      </p:sp>
    </p:spTree>
    <p:extLst>
      <p:ext uri="{BB962C8B-B14F-4D97-AF65-F5344CB8AC3E}">
        <p14:creationId xmlns:p14="http://schemas.microsoft.com/office/powerpoint/2010/main" val="3136362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9059" y="264955"/>
            <a:ext cx="11507788" cy="1034927"/>
          </a:xfrm>
        </p:spPr>
        <p:txBody>
          <a:bodyPr>
            <a:normAutofit fontScale="90000"/>
          </a:bodyPr>
          <a:lstStyle/>
          <a:p>
            <a:pPr algn="ctr"/>
            <a:r>
              <a:rPr lang="tr-TR" sz="3600" b="1" dirty="0">
                <a:solidFill>
                  <a:srgbClr val="444444"/>
                </a:solidFill>
                <a:latin typeface="Helvetica" panose="020B0604020202020204" pitchFamily="34" charset="0"/>
              </a:rPr>
              <a:t>Okuldan tasdikname ile uzaklaştırma cezasını gerektiren davranışlar;</a:t>
            </a:r>
            <a:endParaRPr lang="tr-TR" dirty="0"/>
          </a:p>
        </p:txBody>
      </p:sp>
      <p:sp>
        <p:nvSpPr>
          <p:cNvPr id="3" name="İçerik Yer Tutucusu 2"/>
          <p:cNvSpPr>
            <a:spLocks noGrp="1"/>
          </p:cNvSpPr>
          <p:nvPr>
            <p:ph idx="1"/>
          </p:nvPr>
        </p:nvSpPr>
        <p:spPr>
          <a:xfrm>
            <a:off x="469059" y="1488142"/>
            <a:ext cx="11400211" cy="4892738"/>
          </a:xfrm>
        </p:spPr>
        <p:txBody>
          <a:bodyPr>
            <a:normAutofit fontScale="92500" lnSpcReduction="20000"/>
          </a:bodyPr>
          <a:lstStyle/>
          <a:p>
            <a:pPr marL="0" indent="0">
              <a:buNone/>
            </a:pPr>
            <a:r>
              <a:rPr lang="tr-TR" sz="3000" b="1" dirty="0">
                <a:solidFill>
                  <a:srgbClr val="444444"/>
                </a:solidFill>
                <a:latin typeface="Helvetica" panose="020B0604020202020204" pitchFamily="34" charset="0"/>
                <a:hlinkClick r:id="rId2" tooltip="Okuldan tasdikname ile uzaklaştırma cezasını gerektiren davranışlar;"/>
              </a:rPr>
              <a:t>15) Okul müdürlüğünden izin almadan okul hakkında bilgi vermek amacıyla basın toplantısı yapmak, bildiri yayınlamak, dağıtmak; konferans, temsil, tören, açık oturum, forum ve benzeri etkinlikler düzenlemek ve bu tür faaliyetlerde etkin rol almak, </a:t>
            </a:r>
          </a:p>
          <a:p>
            <a:pPr marL="0" indent="0">
              <a:buNone/>
            </a:pPr>
            <a:r>
              <a:rPr lang="tr-TR" sz="3000" b="1" dirty="0">
                <a:solidFill>
                  <a:srgbClr val="444444"/>
                </a:solidFill>
                <a:latin typeface="Helvetica" panose="020B0604020202020204" pitchFamily="34" charset="0"/>
                <a:hlinkClick r:id="rId2" tooltip="Okuldan tasdikname ile uzaklaştırma cezasını gerektiren davranışlar;"/>
              </a:rPr>
              <a:t>16) Bir kimseyi ya da grubu suç sayılan bir eylemi düzenlemeye, böyle eylemlere katılmaya, yalan bildirimde bulunmaya, yalan delil göstermeye ya da suçu yüklenmeye zorlamak, </a:t>
            </a:r>
          </a:p>
          <a:p>
            <a:pPr marL="0" indent="0">
              <a:buNone/>
            </a:pPr>
            <a:r>
              <a:rPr lang="tr-TR" sz="3000" b="1" dirty="0">
                <a:solidFill>
                  <a:srgbClr val="444444"/>
                </a:solidFill>
                <a:latin typeface="Helvetica" panose="020B0604020202020204" pitchFamily="34" charset="0"/>
                <a:hlinkClick r:id="rId2" tooltip="Okuldan tasdikname ile uzaklaştırma cezasını gerektiren davranışlar;"/>
              </a:rPr>
              <a:t>17) Eğitim-öğretim ortamında, herhangi bir kimsenin mal ve eşyasına el koymak, başkasına ait evrakı izinsiz açmak, tahrip etmek ve başkalarını bu davranışlar için kışkırtmak, </a:t>
            </a:r>
          </a:p>
          <a:p>
            <a:pPr marL="0" indent="0">
              <a:buNone/>
            </a:pPr>
            <a:r>
              <a:rPr lang="tr-TR" sz="3000" b="1" dirty="0">
                <a:solidFill>
                  <a:srgbClr val="444444"/>
                </a:solidFill>
                <a:latin typeface="Helvetica" panose="020B0604020202020204" pitchFamily="34" charset="0"/>
                <a:hlinkClick r:id="rId2" tooltip="Okuldan tasdikname ile uzaklaştırma cezasını gerektiren davranışlar;"/>
              </a:rPr>
              <a:t>18) Eğitim-öğretim ortamını, amaçları dışında izinsiz olarak kullanmak veya kullanılmasına yardımcı olmak,</a:t>
            </a:r>
            <a:endParaRPr lang="tr-TR" sz="3000" b="1" dirty="0"/>
          </a:p>
          <a:p>
            <a:endParaRPr lang="tr-TR" dirty="0"/>
          </a:p>
        </p:txBody>
      </p:sp>
    </p:spTree>
    <p:extLst>
      <p:ext uri="{BB962C8B-B14F-4D97-AF65-F5344CB8AC3E}">
        <p14:creationId xmlns:p14="http://schemas.microsoft.com/office/powerpoint/2010/main" val="1314605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325157"/>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Atatürk inkılâp ve ilkelerine bağlı kalmaları ve bunları korumaları,"/>
            </a:endParaRPr>
          </a:p>
        </p:txBody>
      </p:sp>
      <p:sp>
        <p:nvSpPr>
          <p:cNvPr id="3" name="Metin Yer Tutucusu 2"/>
          <p:cNvSpPr>
            <a:spLocks noGrp="1"/>
          </p:cNvSpPr>
          <p:nvPr>
            <p:ph type="body" idx="1"/>
          </p:nvPr>
        </p:nvSpPr>
        <p:spPr>
          <a:xfrm>
            <a:off x="838200" y="914400"/>
            <a:ext cx="10515600" cy="5262563"/>
          </a:xfrm>
        </p:spPr>
        <p:txBody>
          <a:bodyPr/>
          <a:lstStyle/>
          <a:p>
            <a:pPr marL="0" indent="0" algn="ctr">
              <a:buNone/>
            </a:pPr>
            <a:r>
              <a:rPr kumimoji="0" lang="tr-TR" sz="4400" b="0" i="0" u="none" strike="noStrike" kern="1200" cap="none" spc="0" normalizeH="0" baseline="0" noProof="0" dirty="0">
                <a:ln>
                  <a:noFill/>
                </a:ln>
                <a:solidFill>
                  <a:srgbClr val="0563C1"/>
                </a:solidFill>
                <a:effectLst/>
                <a:uLnTx/>
                <a:uFillTx/>
                <a:latin typeface="Helvetica" panose="020B0604020202020204" pitchFamily="34" charset="0"/>
                <a:ea typeface="+mj-ea"/>
                <a:cs typeface="+mj-cs"/>
                <a:hlinkClick r:id="rId2" tooltip="Atatürk inkılâp ve ilkelerine bağlı kalmaları ve bunları korumaları,">
                  <a:extLst>
                    <a:ext uri="{A12FA001-AC4F-418D-AE19-62706E023703}">
                      <ahyp:hlinkClr xmlns:ahyp="http://schemas.microsoft.com/office/drawing/2018/hyperlinkcolor" xmlns="" val="tx"/>
                    </a:ext>
                  </a:extLst>
                </a:hlinkClick>
              </a:rPr>
              <a:t> </a:t>
            </a:r>
            <a:r>
              <a:rPr kumimoji="0" lang="tr-TR" sz="4400" b="1" i="0" u="none" strike="noStrike" kern="1200" cap="none" spc="0" normalizeH="0" baseline="0" noProof="0" dirty="0">
                <a:ln>
                  <a:noFill/>
                </a:ln>
                <a:effectLst/>
                <a:uLnTx/>
                <a:uFillTx/>
                <a:latin typeface="Helvetica" panose="020B0604020202020204" pitchFamily="34" charset="0"/>
                <a:ea typeface="+mj-ea"/>
                <a:cs typeface="+mj-cs"/>
                <a:hlinkClick r:id="rId2" tooltip="Atatürk inkılâp ve ilkelerine bağlı kalmaları ve bunları korumaları,">
                  <a:extLst>
                    <a:ext uri="{A12FA001-AC4F-418D-AE19-62706E023703}">
                      <ahyp:hlinkClr xmlns:ahyp="http://schemas.microsoft.com/office/drawing/2018/hyperlinkcolor" xmlns="" val="tx"/>
                    </a:ext>
                  </a:extLst>
                </a:hlinkClick>
              </a:rPr>
              <a:t>Atatürk inkılâp ve ilkelerine bağlı kalmaları ve bunları korumaları</a:t>
            </a:r>
            <a:r>
              <a:rPr kumimoji="0" lang="tr-TR" sz="4400" b="1" i="0" u="none" strike="noStrike" kern="1200" cap="none" spc="0" normalizeH="0" baseline="0" noProof="0" dirty="0" smtClean="0">
                <a:ln>
                  <a:noFill/>
                </a:ln>
                <a:effectLst/>
                <a:uLnTx/>
                <a:uFillTx/>
                <a:latin typeface="Helvetica" panose="020B0604020202020204" pitchFamily="34" charset="0"/>
                <a:ea typeface="+mj-ea"/>
                <a:cs typeface="+mj-cs"/>
                <a:hlinkClick r:id="rId2" tooltip="Atatürk inkılâp ve ilkelerine bağlı kalmaları ve bunları korumaları,">
                  <a:extLst>
                    <a:ext uri="{A12FA001-AC4F-418D-AE19-62706E023703}">
                      <ahyp:hlinkClr xmlns:ahyp="http://schemas.microsoft.com/office/drawing/2018/hyperlinkcolor" xmlns="" val="tx"/>
                    </a:ext>
                  </a:extLst>
                </a:hlinkClick>
              </a:rPr>
              <a:t>,</a:t>
            </a:r>
            <a:endParaRPr kumimoji="0" lang="tr-TR" sz="4400" b="1" i="0" u="none" strike="noStrike" kern="1200" cap="none" spc="0" normalizeH="0" baseline="0" noProof="0" dirty="0" smtClean="0">
              <a:ln>
                <a:noFill/>
              </a:ln>
              <a:effectLst/>
              <a:uLnTx/>
              <a:uFillTx/>
              <a:latin typeface="Helvetica" panose="020B0604020202020204" pitchFamily="34" charset="0"/>
              <a:ea typeface="+mj-ea"/>
              <a:cs typeface="+mj-cs"/>
            </a:endParaRPr>
          </a:p>
          <a:p>
            <a:pPr marL="0" indent="0" algn="ctr">
              <a:buNone/>
            </a:pPr>
            <a:endParaRPr lang="tr-TR" sz="4400" b="1" dirty="0">
              <a:latin typeface="Helvetica" panose="020B0604020202020204" pitchFamily="34" charset="0"/>
              <a:ea typeface="+mj-ea"/>
              <a:cs typeface="+mj-cs"/>
            </a:endParaRPr>
          </a:p>
          <a:p>
            <a:pPr marL="0" lvl="0" indent="0" algn="ctr">
              <a:buNone/>
            </a:pPr>
            <a:r>
              <a:rPr lang="tr-TR" sz="4400" b="1" dirty="0">
                <a:solidFill>
                  <a:srgbClr val="444444"/>
                </a:solidFill>
                <a:latin typeface="Helvetica" panose="020B0604020202020204" pitchFamily="34" charset="0"/>
                <a:hlinkClick r:id="rId3" tooltip="Hukuka, toplum değerlerine ve okul kurallarına uymaları"/>
              </a:rPr>
              <a:t>Hukuka, toplum değerlerine ve okul kurallarına uymaları</a:t>
            </a:r>
            <a:endParaRPr lang="tr-TR" dirty="0">
              <a:solidFill>
                <a:prstClr val="black"/>
              </a:solidFill>
            </a:endParaRPr>
          </a:p>
          <a:p>
            <a:pPr marL="0" indent="0" algn="ctr">
              <a:buNone/>
            </a:pPr>
            <a:endParaRPr lang="tr-TR" dirty="0"/>
          </a:p>
        </p:txBody>
      </p:sp>
    </p:spTree>
    <p:extLst>
      <p:ext uri="{BB962C8B-B14F-4D97-AF65-F5344CB8AC3E}">
        <p14:creationId xmlns:p14="http://schemas.microsoft.com/office/powerpoint/2010/main" val="4210281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6"/>
            <a:ext cx="10867845" cy="739056"/>
          </a:xfrm>
        </p:spPr>
        <p:txBody>
          <a:bodyPr>
            <a:normAutofit fontScale="90000"/>
          </a:bodyPr>
          <a:lstStyle/>
          <a:p>
            <a:pPr algn="ctr"/>
            <a:r>
              <a:rPr lang="tr-TR" sz="3200" b="1" dirty="0">
                <a:solidFill>
                  <a:srgbClr val="444444"/>
                </a:solidFill>
                <a:latin typeface="Helvetica" panose="020B0604020202020204" pitchFamily="34" charset="0"/>
                <a:ea typeface="+mn-ea"/>
                <a:cs typeface="+mn-cs"/>
              </a:rPr>
              <a:t>Örgün eğitim dışına çıkarma cezasını gerektiren davranışlar</a:t>
            </a:r>
            <a:r>
              <a:rPr lang="tr-TR" sz="3200" b="1" dirty="0" smtClean="0">
                <a:solidFill>
                  <a:srgbClr val="444444"/>
                </a:solidFill>
                <a:latin typeface="Helvetica" panose="020B0604020202020204" pitchFamily="34" charset="0"/>
                <a:ea typeface="+mn-ea"/>
                <a:cs typeface="+mn-cs"/>
              </a:rPr>
              <a:t>;</a:t>
            </a:r>
            <a:endParaRPr lang="tr-TR" b="0" i="0" u="none" strike="noStrike" baseline="0" dirty="0">
              <a:solidFill>
                <a:srgbClr val="444444"/>
              </a:solidFill>
              <a:latin typeface="Helvetica" panose="020B0604020202020204" pitchFamily="34" charset="0"/>
              <a:hlinkClick r:id="rId2" tooltip="Örgün eğitim dışına çıkarma cezasını gerektiren davranışlar;"/>
            </a:endParaRPr>
          </a:p>
        </p:txBody>
      </p:sp>
      <p:sp>
        <p:nvSpPr>
          <p:cNvPr id="3" name="Metin Yer Tutucusu 2"/>
          <p:cNvSpPr>
            <a:spLocks noGrp="1"/>
          </p:cNvSpPr>
          <p:nvPr>
            <p:ph type="body" idx="1"/>
          </p:nvPr>
        </p:nvSpPr>
        <p:spPr>
          <a:xfrm>
            <a:off x="98613" y="1104182"/>
            <a:ext cx="11949952" cy="5365629"/>
          </a:xfrm>
        </p:spPr>
        <p:txBody>
          <a:bodyPr>
            <a:normAutofit fontScale="55000" lnSpcReduction="20000"/>
          </a:bodyPr>
          <a:lstStyle/>
          <a:p>
            <a:pPr marL="742950" indent="-742950">
              <a:buAutoNum type="arabi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Türk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Bayrağı'na, sancağına, ülkeyi, milleti ve devleti temsil eden sembollere hakaret etmek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a:t>
            </a:r>
          </a:p>
          <a:p>
            <a:pPr marL="742950" indent="-742950">
              <a:buAutoNum type="arabi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Türkiye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Cumhuriyeti'nin devleti ve milletiyle bölünmez bütünlüğü ilkesine ve Türkiye Cumhuriyetinin insan haklarına ve Anayasanın başlangıcında belirtilen temel ilkelere dayalı millî, demokratik, laik ve sosyal bir hukuk devleti niteliklerine aykırı miting, forum, direniş, yürüyüş, boykot ve işgal gibi ferdi veya toplu eylemler düzenlemek; düzenlenmesini kışkırtmak ve düzenlenmiş bu gibi eylemlere etkin olarak katılmak veya katılmaya zorlamak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a:t>
            </a:r>
          </a:p>
          <a:p>
            <a:pPr marL="742950" indent="-742950">
              <a:buAutoNum type="arabi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Kişileri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veya grupları; dil, ırk, cinsiyet, siyasi düşünce, felsefi ve dini inançlarına göre ayırmayı , kınamayı, kötülemeyi amaçlayan bölücü ve yıkıcı toplu eylemler düzenlemek, katılmak, bu eylemlerin organizasyonunda yer almak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a:t>
            </a:r>
          </a:p>
          <a:p>
            <a:pPr marL="742950" indent="-742950">
              <a:buAutoNum type="arabi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Eğitim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ortamında kurul ve komisyonların çalışmasını tehdit veya zor kullanarak engellemek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a:t>
            </a:r>
          </a:p>
          <a:p>
            <a:pPr marL="742950" indent="-742950">
              <a:buAutoNum type="arabi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Bağımlılık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yapan zararlı maddelerin ticaretini yapmak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a:t>
            </a:r>
          </a:p>
          <a:p>
            <a:pPr marL="742950" indent="-742950">
              <a:buAutoNum type="arabi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Güvenlik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güçlerince aranan kişileri, okulda veya okula ait yerlerde saklamak ve barındırmak,</a:t>
            </a:r>
            <a:endParaRPr lang="tr-TR" b="1" dirty="0"/>
          </a:p>
        </p:txBody>
      </p:sp>
    </p:spTree>
    <p:extLst>
      <p:ext uri="{BB962C8B-B14F-4D97-AF65-F5344CB8AC3E}">
        <p14:creationId xmlns:p14="http://schemas.microsoft.com/office/powerpoint/2010/main" val="38902855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4131" y="239619"/>
            <a:ext cx="11128074" cy="692710"/>
          </a:xfrm>
        </p:spPr>
        <p:txBody>
          <a:bodyPr>
            <a:noAutofit/>
          </a:bodyPr>
          <a:lstStyle/>
          <a:p>
            <a:pPr algn="ctr"/>
            <a:r>
              <a:rPr lang="tr-TR" sz="3000" b="1" dirty="0">
                <a:solidFill>
                  <a:srgbClr val="444444"/>
                </a:solidFill>
                <a:latin typeface="Helvetica" panose="020B0604020202020204" pitchFamily="34" charset="0"/>
                <a:ea typeface="+mn-ea"/>
                <a:cs typeface="+mn-cs"/>
              </a:rPr>
              <a:t>Örgün eğitim dışına çıkarma cezasını gerektiren davranışlar</a:t>
            </a:r>
            <a:r>
              <a:rPr lang="tr-TR" sz="3000" b="1" dirty="0" smtClean="0">
                <a:solidFill>
                  <a:srgbClr val="444444"/>
                </a:solidFill>
                <a:latin typeface="Helvetica" panose="020B0604020202020204" pitchFamily="34" charset="0"/>
                <a:ea typeface="+mn-ea"/>
                <a:cs typeface="+mn-cs"/>
              </a:rPr>
              <a:t>;</a:t>
            </a:r>
            <a:endParaRPr lang="tr-TR" sz="3000" b="0" i="0" u="none" strike="noStrike" baseline="0" dirty="0">
              <a:solidFill>
                <a:srgbClr val="444444"/>
              </a:solidFill>
              <a:latin typeface="Helvetica" panose="020B0604020202020204" pitchFamily="34" charset="0"/>
              <a:hlinkClick r:id="rId2" tooltip="Örgün eğitim dışına çıkarma cezasını gerektiren davranışlar;"/>
            </a:endParaRPr>
          </a:p>
        </p:txBody>
      </p:sp>
      <p:sp>
        <p:nvSpPr>
          <p:cNvPr id="3" name="Metin Yer Tutucusu 2"/>
          <p:cNvSpPr>
            <a:spLocks noGrp="1"/>
          </p:cNvSpPr>
          <p:nvPr>
            <p:ph type="body" idx="1"/>
          </p:nvPr>
        </p:nvSpPr>
        <p:spPr>
          <a:xfrm>
            <a:off x="224118" y="1057835"/>
            <a:ext cx="11752729" cy="5800164"/>
          </a:xfrm>
        </p:spPr>
        <p:txBody>
          <a:bodyPr>
            <a:normAutofit fontScale="62500" lnSpcReduction="20000"/>
          </a:bodyPr>
          <a:lstStyle/>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7</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 Okula, derslere, sınavlara girilmesine, ders veya sınavların yapılmasına engel olmak, dersteki öğrencileri dışarı çıkarmak, bunların yapılmasına yönelik zorlayıcı davranışlarda bulunmak,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8</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 Okul içinde ve dışında tek veya toplu hâlde okulun yönetici, öğretmen, eğitici personel, memur ve diğer personeline karşı saldırıda bulunmak, bu gibi hareketleri düzenlemek veya kışkırtmak,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9</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 Okulun bina, eklenti ve donanımlarını, okula ait taşınır veya taşınmaz mallarını kasıtlı olarak tahrip etmek,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10</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 Okul içinde ve dışında yaralayıcı, öldürücü her türlü alet, silah, patlayıcı maddeleri kullanmak suretiyle herhangi bir kimseyi yaralamaya teşebbüs etmek, yaralamak, öldürmek, maddi veya manevi zarara yol açmak,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11</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 Kişi veya kişilere her ne sebeple olursa olsun eziyet etmek; işkence yapmak veya yaptırmak, cinsel istismar ve bu konuda kanunların suç saydığı fiilleri işlemek,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12</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 Çete kurmak, çetede yer almak, yol kesmek, adam kaçırmak; kapkaç ve gasp yapmak, fidye ve haraç almak,</a:t>
            </a:r>
            <a:endParaRPr lang="tr-TR" b="1" dirty="0"/>
          </a:p>
        </p:txBody>
      </p:sp>
    </p:spTree>
    <p:extLst>
      <p:ext uri="{BB962C8B-B14F-4D97-AF65-F5344CB8AC3E}">
        <p14:creationId xmlns:p14="http://schemas.microsoft.com/office/powerpoint/2010/main" val="38261164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9728" y="365125"/>
            <a:ext cx="11231593" cy="997849"/>
          </a:xfrm>
        </p:spPr>
        <p:txBody>
          <a:bodyPr>
            <a:noAutofit/>
          </a:bodyPr>
          <a:lstStyle/>
          <a:p>
            <a:pPr algn="ctr"/>
            <a:r>
              <a:rPr lang="tr-TR" sz="3200" b="1" dirty="0">
                <a:solidFill>
                  <a:srgbClr val="444444"/>
                </a:solidFill>
                <a:latin typeface="Helvetica" panose="020B0604020202020204" pitchFamily="34" charset="0"/>
                <a:ea typeface="+mn-ea"/>
                <a:cs typeface="+mn-cs"/>
              </a:rPr>
              <a:t>Örgün eğitim dışına çıkarma cezasını gerektiren davranışlar</a:t>
            </a:r>
            <a:r>
              <a:rPr lang="tr-TR" sz="3200" b="1" dirty="0" smtClean="0">
                <a:solidFill>
                  <a:srgbClr val="444444"/>
                </a:solidFill>
                <a:latin typeface="Helvetica" panose="020B0604020202020204" pitchFamily="34" charset="0"/>
                <a:ea typeface="+mn-ea"/>
                <a:cs typeface="+mn-cs"/>
              </a:rPr>
              <a:t>;</a:t>
            </a:r>
            <a:endParaRPr lang="tr-TR" sz="3200" b="0" i="0" u="none" strike="noStrike" baseline="0" dirty="0">
              <a:solidFill>
                <a:srgbClr val="444444"/>
              </a:solidFill>
              <a:latin typeface="Helvetica" panose="020B0604020202020204" pitchFamily="34" charset="0"/>
              <a:hlinkClick r:id="rId2" tooltip="Örgün eğitim dışına çıkarma cezasını gerektiren davranışlar;"/>
            </a:endParaRPr>
          </a:p>
        </p:txBody>
      </p:sp>
      <p:sp>
        <p:nvSpPr>
          <p:cNvPr id="3" name="Metin Yer Tutucusu 2"/>
          <p:cNvSpPr>
            <a:spLocks noGrp="1"/>
          </p:cNvSpPr>
          <p:nvPr>
            <p:ph type="body" idx="1"/>
          </p:nvPr>
        </p:nvSpPr>
        <p:spPr>
          <a:xfrm>
            <a:off x="838200" y="1216325"/>
            <a:ext cx="10515600" cy="4960638"/>
          </a:xfrm>
        </p:spPr>
        <p:txBody>
          <a:bodyPr>
            <a:normAutofit fontScale="70000" lnSpcReduction="20000"/>
          </a:bodyPr>
          <a:lstStyle/>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13</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 Yasa dışı örgütlerin ve kuruluşların, siyasi ve ideolojik görüşleri doğrultusunda propaganda yapmak, eylem düzenlemek, başkalarını bu gibi eylemleri düzenlemeye kışkırtmak, düzenlenmiş eylemlere etkin biçimde katılmak, bu kuruluşlara üye olmak, üye kaydetmek; para toplamak ve bağışta bulunmaya zorlamak</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a:t>
            </a: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14</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Örgün eğitim dışına çıkarma cezasını gerektiren davranışlar;"/>
              </a:rPr>
              <a:t>) Bilişim araçları ile toplum değerlerine aykırı zararlı, bölücü, yıkıcı, ahlak dışı ve şiddet içerikli yasak yayınlar bulundurarak kişi ve kurumlarla ilgili ses, söz ve görüntüler alıp bunları çoğaltmak, sanal ortamlarda dinlemek, dinlettirmek, izlemek, izlettirmek, yaymak ve ticaretini yapmak,</a:t>
            </a:r>
            <a:endParaRPr lang="tr-TR" b="1" dirty="0"/>
          </a:p>
        </p:txBody>
      </p:sp>
    </p:spTree>
    <p:extLst>
      <p:ext uri="{BB962C8B-B14F-4D97-AF65-F5344CB8AC3E}">
        <p14:creationId xmlns:p14="http://schemas.microsoft.com/office/powerpoint/2010/main" val="29442123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6518" y="365126"/>
            <a:ext cx="11385176" cy="911584"/>
          </a:xfrm>
        </p:spPr>
        <p:txBody>
          <a:bodyPr>
            <a:noAutofit/>
          </a:bodyPr>
          <a:lstStyle/>
          <a:p>
            <a:pPr algn="ctr"/>
            <a:r>
              <a:rPr lang="tr-TR" sz="3200" b="1" dirty="0" smtClean="0">
                <a:solidFill>
                  <a:srgbClr val="444444"/>
                </a:solidFill>
                <a:latin typeface="Helvetica" panose="020B0604020202020204" pitchFamily="34" charset="0"/>
                <a:ea typeface="+mn-ea"/>
                <a:cs typeface="+mn-cs"/>
                <a:hlinkClick r:id="rId2" tooltip="Pansiyon, başka okul veya işletmedeki disiplin olayları"/>
              </a:rPr>
              <a:t>başka </a:t>
            </a:r>
            <a:r>
              <a:rPr lang="tr-TR" sz="3200" b="1" dirty="0">
                <a:solidFill>
                  <a:srgbClr val="444444"/>
                </a:solidFill>
                <a:latin typeface="Helvetica" panose="020B0604020202020204" pitchFamily="34" charset="0"/>
                <a:ea typeface="+mn-ea"/>
                <a:cs typeface="+mn-cs"/>
                <a:hlinkClick r:id="rId2" tooltip="Pansiyon, başka okul veya işletmedeki disiplin olayları"/>
              </a:rPr>
              <a:t>okul veya işletmedeki disiplin olayları</a:t>
            </a:r>
            <a:endParaRPr lang="tr-TR" sz="3200" b="0" i="0" u="none" strike="noStrike" baseline="0" dirty="0">
              <a:solidFill>
                <a:srgbClr val="444444"/>
              </a:solidFill>
              <a:latin typeface="Helvetica" panose="020B0604020202020204" pitchFamily="34" charset="0"/>
              <a:hlinkClick r:id="rId2" tooltip="Pansiyon, başka okul veya işletmedeki disiplin olayları"/>
            </a:endParaRPr>
          </a:p>
        </p:txBody>
      </p:sp>
      <p:sp>
        <p:nvSpPr>
          <p:cNvPr id="3" name="Metin Yer Tutucusu 2"/>
          <p:cNvSpPr>
            <a:spLocks noGrp="1"/>
          </p:cNvSpPr>
          <p:nvPr>
            <p:ph type="body" idx="1"/>
          </p:nvPr>
        </p:nvSpPr>
        <p:spPr>
          <a:xfrm>
            <a:off x="582706" y="1414732"/>
            <a:ext cx="11098306" cy="4762231"/>
          </a:xfrm>
        </p:spPr>
        <p:txBody>
          <a:bodyPr>
            <a:normAutofit fontScale="77500" lnSpcReduction="20000"/>
          </a:bodyPr>
          <a:lstStyle/>
          <a:p>
            <a:pPr marL="742950" indent="-742950">
              <a:buAutoNum type="arabicParenBoth"/>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Pansiyon, başka okul veya işletmedeki disiplin olayları"/>
              </a:rPr>
              <a:t>Öğrencinin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Pansiyon, başka okul veya işletmedeki disiplin olayları"/>
              </a:rPr>
              <a:t>kayıtlı olduğu okul dışında; kaldığı pansiyonda, ders, kurs veya telafi eğitimi aldığı okullarda, disiplin olaylarına karışmaları hâlinde ön soruşturmaları, olayın meydana geldiği okul tarafından yapılır. Olayla ilgili karar alınmak üzere soruşturma dosyası öğrencinin kayıtlı olduğu okula gönderilir.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Pansiyon, başka okul veya işletmedeki disiplin olayları"/>
            </a:endParaRPr>
          </a:p>
          <a:p>
            <a:pPr marL="742950" indent="-742950">
              <a:buAutoNum type="arabicParenBoth"/>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Pansiyon, başka okul veya işletmedeki disiplin olayları"/>
              </a:rPr>
              <a:t>Staj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Pansiyon, başka okul veya işletmedeki disiplin olayları"/>
              </a:rPr>
              <a:t>çalışması veya meslek eğitimi görülen işletmelerde öğrencinin karıştığı disiplin olayları, kayıtlı bulunduğu okula bildirilir. Olay, okul müdürlüğünce soruşturularak sonuçlandırılır.</a:t>
            </a:r>
            <a:endParaRPr lang="tr-TR" b="1" dirty="0"/>
          </a:p>
        </p:txBody>
      </p:sp>
    </p:spTree>
    <p:extLst>
      <p:ext uri="{BB962C8B-B14F-4D97-AF65-F5344CB8AC3E}">
        <p14:creationId xmlns:p14="http://schemas.microsoft.com/office/powerpoint/2010/main" val="25298256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65125"/>
            <a:ext cx="11309230" cy="1325563"/>
          </a:xfrm>
        </p:spPr>
        <p:txBody>
          <a:bodyPr>
            <a:normAutofit/>
          </a:bodyPr>
          <a:lstStyle/>
          <a:p>
            <a:pPr algn="ctr"/>
            <a:r>
              <a:rPr lang="tr-TR" sz="4000" b="1" dirty="0">
                <a:solidFill>
                  <a:srgbClr val="444444"/>
                </a:solidFill>
                <a:latin typeface="Helvetica" panose="020B0604020202020204" pitchFamily="34" charset="0"/>
                <a:ea typeface="+mn-ea"/>
                <a:cs typeface="+mn-cs"/>
                <a:hlinkClick r:id="rId2" tooltip="Cezaya neden olan davranış ve fiilin tekrarlanması"/>
              </a:rPr>
              <a:t>Cezaya neden olan davranış ve fiilin tekrarlanması</a:t>
            </a:r>
            <a:endParaRPr lang="tr-TR" b="0" i="0" u="none" strike="noStrike" baseline="0" dirty="0">
              <a:solidFill>
                <a:srgbClr val="444444"/>
              </a:solidFill>
              <a:latin typeface="Helvetica" panose="020B0604020202020204" pitchFamily="34" charset="0"/>
              <a:hlinkClick r:id="rId2" tooltip="Cezaya neden olan davranış ve fiilin tekrarlanması"/>
            </a:endParaRPr>
          </a:p>
        </p:txBody>
      </p:sp>
      <p:sp>
        <p:nvSpPr>
          <p:cNvPr id="3" name="Metin Yer Tutucusu 2"/>
          <p:cNvSpPr>
            <a:spLocks noGrp="1"/>
          </p:cNvSpPr>
          <p:nvPr>
            <p:ph type="body" idx="1"/>
          </p:nvPr>
        </p:nvSpPr>
        <p:spPr>
          <a:xfrm>
            <a:off x="519953" y="1268506"/>
            <a:ext cx="11465858" cy="3615267"/>
          </a:xfrm>
        </p:spPr>
        <p:txBody>
          <a:bodyPr>
            <a:normAutofit lnSpcReduction="10000"/>
          </a:bodyPr>
          <a:lstStyle/>
          <a:p>
            <a:pPr marL="0" indent="0" algn="ctr">
              <a:buNone/>
            </a:pPr>
            <a:r>
              <a:rPr kumimoji="0" lang="tr-TR" sz="4000" b="0"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ya neden olan davranış ve fiilin tekrarlanması"/>
              </a:rPr>
              <a:t/>
            </a:r>
            <a:br>
              <a:rPr kumimoji="0" lang="tr-TR" sz="4000" b="0"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ya neden olan davranış ve fiilin tekrarlanması"/>
              </a:rPr>
            </a:br>
            <a:r>
              <a:rPr kumimoji="0" lang="tr-TR" sz="48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ya neden olan davranış ve fiilin tekrarlanması"/>
              </a:rPr>
              <a:t>Disiplin cezası verilmesine sebep olmuş bir fiil veya davranışın bir öğretim yılı içerisinde tekrarında bir derece ağır ceza uygulanır.</a:t>
            </a:r>
            <a:endParaRPr lang="tr-TR" sz="4800" b="1" dirty="0"/>
          </a:p>
        </p:txBody>
      </p:sp>
    </p:spTree>
    <p:extLst>
      <p:ext uri="{BB962C8B-B14F-4D97-AF65-F5344CB8AC3E}">
        <p14:creationId xmlns:p14="http://schemas.microsoft.com/office/powerpoint/2010/main" val="35305640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18531"/>
            <a:ext cx="11187953" cy="1507067"/>
          </a:xfrm>
        </p:spPr>
        <p:txBody>
          <a:bodyPr>
            <a:normAutofit/>
          </a:bodyPr>
          <a:lstStyle/>
          <a:p>
            <a:pPr algn="ctr"/>
            <a:r>
              <a:rPr lang="tr-TR" sz="3700" b="1" dirty="0">
                <a:solidFill>
                  <a:srgbClr val="444444"/>
                </a:solidFill>
                <a:latin typeface="Helvetica" panose="020B0604020202020204" pitchFamily="34" charset="0"/>
                <a:ea typeface="+mn-ea"/>
                <a:cs typeface="+mn-cs"/>
              </a:rPr>
              <a:t>Uygulama ile İlgili Esaslar ve Ceza Takdirinde Dikkat Edilecek </a:t>
            </a:r>
            <a:r>
              <a:rPr lang="tr-TR" sz="3700" b="1" dirty="0" smtClean="0">
                <a:solidFill>
                  <a:srgbClr val="444444"/>
                </a:solidFill>
                <a:latin typeface="Helvetica" panose="020B0604020202020204" pitchFamily="34" charset="0"/>
                <a:ea typeface="+mn-ea"/>
                <a:cs typeface="+mn-cs"/>
              </a:rPr>
              <a:t>Hususlar</a:t>
            </a:r>
            <a:endParaRPr lang="tr-TR" b="0" i="0" u="none" strike="noStrike" baseline="0" dirty="0">
              <a:solidFill>
                <a:srgbClr val="444444"/>
              </a:solidFill>
              <a:latin typeface="Helvetica" panose="020B0604020202020204" pitchFamily="34" charset="0"/>
              <a:hlinkClick r:id="rId2" tooltip="Uygulama ile İlgili Esaslar ve Ceza Takdirinde Dikkat Edilecek Hususlar"/>
            </a:endParaRPr>
          </a:p>
        </p:txBody>
      </p:sp>
      <p:sp>
        <p:nvSpPr>
          <p:cNvPr id="3" name="Metin Yer Tutucusu 2"/>
          <p:cNvSpPr>
            <a:spLocks noGrp="1"/>
          </p:cNvSpPr>
          <p:nvPr>
            <p:ph type="body" idx="1"/>
          </p:nvPr>
        </p:nvSpPr>
        <p:spPr>
          <a:xfrm>
            <a:off x="908330" y="1625598"/>
            <a:ext cx="10629246" cy="4775202"/>
          </a:xfrm>
        </p:spPr>
        <p:txBody>
          <a:bodyPr>
            <a:normAutofit lnSpcReduction="10000"/>
          </a:bodyPr>
          <a:lstStyle/>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Uygulama ile İlgili Esaslar ve Ceza Takdirinde Dikkat Edilecek Hususlar"/>
              </a:rPr>
              <a:t>Şikâyetler</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Uygulama ile İlgili Esaslar ve Ceza Takdirinde Dikkat Edilecek Hususlar"/>
              </a:rPr>
              <a:t>, gerçek ve/veya tüzel kişilerce okul müdürlüğüne yazılı olarak bildirilir. İsimsiz ve imzasız başvurular işleme alınmaz</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Uygulama ile İlgili Esaslar ve Ceza Takdirinde Dikkat Edilecek Hususlar"/>
              </a:rPr>
              <a:t>.  Disiplin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Uygulama ile İlgili Esaslar ve Ceza Takdirinde Dikkat Edilecek Hususlar"/>
              </a:rPr>
              <a:t>soruşturmasını gerektiren ve doğrudan okul yönetimine duyurulan veya bildirilen cezai soruşturmayı gerektiren şikâyetler, yazılı olarak ilgililere zamanında iletilir.</a:t>
            </a:r>
            <a:endParaRPr lang="tr-TR" b="1" dirty="0"/>
          </a:p>
        </p:txBody>
      </p:sp>
    </p:spTree>
    <p:extLst>
      <p:ext uri="{BB962C8B-B14F-4D97-AF65-F5344CB8AC3E}">
        <p14:creationId xmlns:p14="http://schemas.microsoft.com/office/powerpoint/2010/main" val="24473118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6694"/>
          </a:xfrm>
        </p:spPr>
        <p:txBody>
          <a:bodyPr>
            <a:normAutofit/>
          </a:bodyPr>
          <a:lstStyle/>
          <a:p>
            <a:pPr algn="ctr"/>
            <a:r>
              <a:rPr lang="tr-TR" sz="3200" b="1" dirty="0">
                <a:solidFill>
                  <a:srgbClr val="444444"/>
                </a:solidFill>
                <a:latin typeface="Helvetica" panose="020B0604020202020204" pitchFamily="34" charset="0"/>
                <a:ea typeface="+mn-ea"/>
                <a:cs typeface="+mn-cs"/>
              </a:rPr>
              <a:t>Ceza takdirinde dikkat edilecek </a:t>
            </a:r>
            <a:r>
              <a:rPr lang="tr-TR" sz="3200" b="1" dirty="0" smtClean="0">
                <a:solidFill>
                  <a:srgbClr val="444444"/>
                </a:solidFill>
                <a:latin typeface="Helvetica" panose="020B0604020202020204" pitchFamily="34" charset="0"/>
                <a:ea typeface="+mn-ea"/>
                <a:cs typeface="+mn-cs"/>
              </a:rPr>
              <a:t>hususlar</a:t>
            </a:r>
            <a:endParaRPr lang="tr-TR" sz="3200" b="0" i="0" u="none" strike="noStrike" baseline="0" dirty="0">
              <a:solidFill>
                <a:srgbClr val="444444"/>
              </a:solidFill>
              <a:latin typeface="Helvetica" panose="020B0604020202020204" pitchFamily="34" charset="0"/>
              <a:hlinkClick r:id="rId2" tooltip="Ceza takdirinde dikkat edilecek hususlar"/>
            </a:endParaRPr>
          </a:p>
        </p:txBody>
      </p:sp>
      <p:sp>
        <p:nvSpPr>
          <p:cNvPr id="3" name="Metin Yer Tutucusu 2"/>
          <p:cNvSpPr>
            <a:spLocks noGrp="1"/>
          </p:cNvSpPr>
          <p:nvPr>
            <p:ph type="body" idx="1"/>
          </p:nvPr>
        </p:nvSpPr>
        <p:spPr>
          <a:xfrm>
            <a:off x="493059" y="1181820"/>
            <a:ext cx="11277599" cy="4995143"/>
          </a:xfrm>
        </p:spPr>
        <p:txBody>
          <a:bodyPr>
            <a:normAutofit fontScale="55000" lnSpcReduction="20000"/>
          </a:bodyPr>
          <a:lstStyle/>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1)Disiplin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cezaları takdir edilirken;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a)Öğrencinin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18 yaşına kadar çocuk olduğu,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b</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 Öğrencinin üstün yararı,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c</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 Soruşturma sürecinde gizlilik ilkesi,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ç</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 Sınıf rehber öğretmeni ve öğrenci velisinin görüşleri,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d</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 Öğrencinin ailesi ve çevresiyle ilgili bilgiler,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e</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 Öğrencinin kişisel özellikleri ve psikolojik durumu,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f</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 Fiil ve davranışın hangi şartlar altında yapıldığı, öğrenciyi tahrik unsurlar,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g</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 Öğrencinin yaşı ve cinsiyeti,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ğ</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 Öğrencinin derslerdeki ilgi ve başarısı,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takdirinde dikkat edilecek hususlar"/>
              </a:rPr>
              <a:t>h</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takdirinde dikkat edilecek hususlar"/>
              </a:rPr>
              <a:t>) Öğrencinin daha önce ceza alıp almadığı, hususları göz önünde bulundurulur. </a:t>
            </a:r>
            <a:endParaRPr lang="tr-TR" b="1" dirty="0"/>
          </a:p>
        </p:txBody>
      </p:sp>
    </p:spTree>
    <p:extLst>
      <p:ext uri="{BB962C8B-B14F-4D97-AF65-F5344CB8AC3E}">
        <p14:creationId xmlns:p14="http://schemas.microsoft.com/office/powerpoint/2010/main" val="6394946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3858" y="327710"/>
            <a:ext cx="11041623" cy="882526"/>
          </a:xfrm>
        </p:spPr>
        <p:txBody>
          <a:bodyPr>
            <a:normAutofit/>
          </a:bodyPr>
          <a:lstStyle/>
          <a:p>
            <a:r>
              <a:rPr lang="tr-TR" sz="3200" b="1" dirty="0">
                <a:solidFill>
                  <a:srgbClr val="444444"/>
                </a:solidFill>
                <a:latin typeface="Helvetica" panose="020B0604020202020204" pitchFamily="34" charset="0"/>
              </a:rPr>
              <a:t>Ceza takdirinde dikkat edilecek hususlar</a:t>
            </a:r>
            <a:endParaRPr lang="tr-TR" sz="3200" dirty="0"/>
          </a:p>
        </p:txBody>
      </p:sp>
      <p:sp>
        <p:nvSpPr>
          <p:cNvPr id="3" name="İçerik Yer Tutucusu 2"/>
          <p:cNvSpPr>
            <a:spLocks noGrp="1"/>
          </p:cNvSpPr>
          <p:nvPr>
            <p:ph idx="1"/>
          </p:nvPr>
        </p:nvSpPr>
        <p:spPr>
          <a:xfrm>
            <a:off x="773858" y="1147482"/>
            <a:ext cx="10515600" cy="5262563"/>
          </a:xfrm>
        </p:spPr>
        <p:txBody>
          <a:bodyPr/>
          <a:lstStyle/>
          <a:p>
            <a:pPr marL="0" lvl="0" indent="0">
              <a:buNone/>
            </a:pPr>
            <a:r>
              <a:rPr lang="tr-TR" sz="3600" b="1" dirty="0" smtClean="0">
                <a:solidFill>
                  <a:srgbClr val="444444"/>
                </a:solidFill>
                <a:latin typeface="Helvetica" panose="020B0604020202020204" pitchFamily="34" charset="0"/>
                <a:hlinkClick r:id="rId2" tooltip="Ceza takdirinde dikkat edilecek hususlar"/>
              </a:rPr>
              <a:t>2</a:t>
            </a:r>
            <a:r>
              <a:rPr lang="tr-TR" sz="3600" b="1" dirty="0">
                <a:solidFill>
                  <a:srgbClr val="444444"/>
                </a:solidFill>
                <a:latin typeface="Helvetica" panose="020B0604020202020204" pitchFamily="34" charset="0"/>
                <a:hlinkClick r:id="rId2" tooltip="Ceza takdirinde dikkat edilecek hususlar"/>
              </a:rPr>
              <a:t>) Olayın mahkemeye intikal etmesi disiplin cezasının uygulanmasını engellemez. </a:t>
            </a:r>
            <a:endParaRPr lang="tr-TR" sz="3600" b="1" dirty="0" smtClean="0">
              <a:solidFill>
                <a:srgbClr val="444444"/>
              </a:solidFill>
              <a:latin typeface="Helvetica" panose="020B0604020202020204" pitchFamily="34" charset="0"/>
              <a:hlinkClick r:id="rId2" tooltip="Ceza takdirinde dikkat edilecek hususlar"/>
            </a:endParaRPr>
          </a:p>
          <a:p>
            <a:pPr marL="0" lvl="0" indent="0">
              <a:buNone/>
            </a:pPr>
            <a:r>
              <a:rPr lang="tr-TR" sz="3600" b="1" dirty="0" smtClean="0">
                <a:solidFill>
                  <a:srgbClr val="444444"/>
                </a:solidFill>
                <a:latin typeface="Helvetica" panose="020B0604020202020204" pitchFamily="34" charset="0"/>
                <a:hlinkClick r:id="rId2" tooltip="Ceza takdirinde dikkat edilecek hususlar"/>
              </a:rPr>
              <a:t>3</a:t>
            </a:r>
            <a:r>
              <a:rPr lang="tr-TR" sz="3600" b="1" dirty="0">
                <a:solidFill>
                  <a:srgbClr val="444444"/>
                </a:solidFill>
                <a:latin typeface="Helvetica" panose="020B0604020202020204" pitchFamily="34" charset="0"/>
                <a:hlinkClick r:id="rId2" tooltip="Ceza takdirinde dikkat edilecek hususlar"/>
              </a:rPr>
              <a:t>) Öğrencinin daha önce ceza almamış olması, derslerinde başarılı olması ve davranışlarının olumlu olması durumunda rehberlik servisinin görüşü de alınarak bir alt ceza verilebilir.</a:t>
            </a:r>
            <a:endParaRPr lang="tr-TR" sz="3600" b="1" dirty="0">
              <a:solidFill>
                <a:prstClr val="black"/>
              </a:solidFill>
            </a:endParaRPr>
          </a:p>
          <a:p>
            <a:pPr marL="0" indent="0">
              <a:buNone/>
            </a:pPr>
            <a:endParaRPr lang="tr-TR" dirty="0"/>
          </a:p>
        </p:txBody>
      </p:sp>
    </p:spTree>
    <p:extLst>
      <p:ext uri="{BB962C8B-B14F-4D97-AF65-F5344CB8AC3E}">
        <p14:creationId xmlns:p14="http://schemas.microsoft.com/office/powerpoint/2010/main" val="37344127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82188"/>
          </a:xfrm>
        </p:spPr>
        <p:txBody>
          <a:bodyPr>
            <a:normAutofit fontScale="90000"/>
          </a:bodyPr>
          <a:lstStyle/>
          <a:p>
            <a:r>
              <a:rPr lang="tr-TR" sz="3200" b="1" dirty="0">
                <a:solidFill>
                  <a:srgbClr val="444444"/>
                </a:solidFill>
                <a:latin typeface="Helvetica" panose="020B0604020202020204" pitchFamily="34" charset="0"/>
                <a:ea typeface="+mn-ea"/>
                <a:cs typeface="+mn-cs"/>
                <a:hlinkClick r:id="rId2" tooltip="Disiplin cezaları ile ilgili onay, itiraz ve tebliğ"/>
              </a:rPr>
              <a:t>Disiplin cezaları ile ilgili onay, itiraz ve tebliğ</a:t>
            </a:r>
            <a:endParaRPr lang="tr-TR" sz="3200" b="0" i="0" u="none" strike="noStrike" baseline="0" dirty="0">
              <a:solidFill>
                <a:srgbClr val="444444"/>
              </a:solidFill>
              <a:latin typeface="Helvetica" panose="020B0604020202020204" pitchFamily="34" charset="0"/>
              <a:hlinkClick r:id="rId2" tooltip="Disiplin cezaları ile ilgili onay, itiraz ve tebliğ"/>
            </a:endParaRPr>
          </a:p>
        </p:txBody>
      </p:sp>
      <p:sp>
        <p:nvSpPr>
          <p:cNvPr id="3" name="Metin Yer Tutucusu 2"/>
          <p:cNvSpPr>
            <a:spLocks noGrp="1"/>
          </p:cNvSpPr>
          <p:nvPr>
            <p:ph type="body" idx="1"/>
          </p:nvPr>
        </p:nvSpPr>
        <p:spPr>
          <a:xfrm>
            <a:off x="439271" y="1147314"/>
            <a:ext cx="11465858" cy="5279365"/>
          </a:xfrm>
        </p:spPr>
        <p:txBody>
          <a:bodyPr>
            <a:normAutofit/>
          </a:bodyPr>
          <a:lstStyle/>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a:t>
            </a:r>
            <a:r>
              <a:rPr lang="tr-TR" sz="4000" b="1" dirty="0">
                <a:solidFill>
                  <a:srgbClr val="444444"/>
                </a:solidFill>
                <a:latin typeface="Helvetica" panose="020B0604020202020204" pitchFamily="34" charset="0"/>
                <a:ea typeface="+mj-ea"/>
                <a:cs typeface="+mj-cs"/>
                <a:hlinkClick r:id="rId2" tooltip="Disiplin cezaları ile ilgili onay, itiraz ve tebliğ"/>
              </a:rPr>
              <a:t>1</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Cezalara itiraz; cezanın tebliğini izleyen beş iş günü içinde okul müdürü, 18 yaşını tamamlamış öğrenci veya öğrenci velisi tarafından okul müdürlüğü kanalıyla yapılır.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isiplin cezaları ile ilgili onay, itiraz ve tebliğ"/>
            </a:endParaRPr>
          </a:p>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a:t>
            </a:r>
            <a:r>
              <a:rPr lang="tr-TR" sz="4000" b="1" dirty="0">
                <a:solidFill>
                  <a:srgbClr val="444444"/>
                </a:solidFill>
                <a:latin typeface="Helvetica" panose="020B0604020202020204" pitchFamily="34" charset="0"/>
                <a:ea typeface="+mj-ea"/>
                <a:cs typeface="+mj-cs"/>
                <a:hlinkClick r:id="rId2" tooltip="Disiplin cezaları ile ilgili onay, itiraz ve tebliğ"/>
              </a:rPr>
              <a:t>2</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İtiraz sonucu verilen karar kesin olup yeniden itiraz edilemez</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a:t>
            </a:r>
          </a:p>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a:t>
            </a:r>
            <a:r>
              <a:rPr lang="tr-TR" sz="4000" b="1" dirty="0">
                <a:solidFill>
                  <a:srgbClr val="444444"/>
                </a:solidFill>
                <a:latin typeface="Helvetica" panose="020B0604020202020204" pitchFamily="34" charset="0"/>
                <a:ea typeface="+mj-ea"/>
                <a:cs typeface="+mj-cs"/>
                <a:hlinkClick r:id="rId2" tooltip="Disiplin cezaları ile ilgili onay, itiraz ve tebliğ"/>
              </a:rPr>
              <a:t>3</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Bütün cezalar, velilere </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isiplin cezaları ile ilgili onay, itiraz ve tebliğ"/>
              </a:rPr>
              <a:t>bildirilir</a:t>
            </a:r>
            <a:endParaRPr lang="tr-TR" b="1" dirty="0"/>
          </a:p>
        </p:txBody>
      </p:sp>
    </p:spTree>
    <p:extLst>
      <p:ext uri="{BB962C8B-B14F-4D97-AF65-F5344CB8AC3E}">
        <p14:creationId xmlns:p14="http://schemas.microsoft.com/office/powerpoint/2010/main" val="5027346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06475"/>
          </a:xfrm>
        </p:spPr>
        <p:txBody>
          <a:bodyPr>
            <a:normAutofit/>
          </a:bodyPr>
          <a:lstStyle/>
          <a:p>
            <a:r>
              <a:rPr lang="tr-TR" sz="4000" b="1" dirty="0">
                <a:solidFill>
                  <a:srgbClr val="444444"/>
                </a:solidFill>
                <a:latin typeface="Helvetica" panose="020B0604020202020204" pitchFamily="34" charset="0"/>
                <a:ea typeface="+mn-ea"/>
                <a:cs typeface="+mn-cs"/>
              </a:rPr>
              <a:t>Davranış puanının </a:t>
            </a:r>
            <a:r>
              <a:rPr lang="tr-TR" sz="4000" b="1" dirty="0" smtClean="0">
                <a:solidFill>
                  <a:srgbClr val="444444"/>
                </a:solidFill>
                <a:latin typeface="Helvetica" panose="020B0604020202020204" pitchFamily="34" charset="0"/>
                <a:ea typeface="+mn-ea"/>
                <a:cs typeface="+mn-cs"/>
              </a:rPr>
              <a:t>indirilmesi</a:t>
            </a:r>
            <a:endParaRPr lang="tr-TR" b="0" i="0" u="none" strike="noStrike" baseline="0" dirty="0">
              <a:solidFill>
                <a:srgbClr val="444444"/>
              </a:solidFill>
              <a:latin typeface="Helvetica" panose="020B0604020202020204" pitchFamily="34" charset="0"/>
              <a:hlinkClick r:id="rId2" tooltip="Davranış puanının indirilmesi"/>
            </a:endParaRPr>
          </a:p>
        </p:txBody>
      </p:sp>
      <p:sp>
        <p:nvSpPr>
          <p:cNvPr id="3" name="Metin Yer Tutucusu 2"/>
          <p:cNvSpPr>
            <a:spLocks noGrp="1"/>
          </p:cNvSpPr>
          <p:nvPr>
            <p:ph type="body" idx="1"/>
          </p:nvPr>
        </p:nvSpPr>
        <p:spPr>
          <a:xfrm>
            <a:off x="838200" y="1285336"/>
            <a:ext cx="10515600" cy="4891627"/>
          </a:xfrm>
        </p:spPr>
        <p:txBody>
          <a:bodyPr>
            <a:normAutofit fontScale="85000" lnSpcReduction="20000"/>
          </a:bodyPr>
          <a:lstStyle/>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rPr>
              <a:t>1)Her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avranış puanının indirilmesi"/>
              </a:rPr>
              <a:t>ders yılı başında öğrencilerin davranış puanı 100’dür.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endParaRPr>
          </a:p>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rPr>
              <a:t>2</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avranış puanının indirilmesi"/>
              </a:rPr>
              <a:t>) Ceza alan öğrencilerin davranış puanlarından;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endParaRPr>
          </a:p>
          <a:p>
            <a:pPr marL="742950" indent="-742950">
              <a:buAutoNum type="alphaL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rPr>
              <a:t>Kınama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avranış puanının indirilmesi"/>
              </a:rPr>
              <a:t>cezası için 10,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endParaRPr>
          </a:p>
          <a:p>
            <a:pPr marL="742950" indent="-742950">
              <a:buAutoNum type="alphaL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rPr>
              <a:t>Okuldan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avranış puanının indirilmesi"/>
              </a:rPr>
              <a:t>kısa süreli uzaklaştırma cezası için 20,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endParaRPr>
          </a:p>
          <a:p>
            <a:pPr marL="742950" indent="-742950">
              <a:buAutoNum type="alphaL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rPr>
              <a:t>Okul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avranış puanının indirilmesi"/>
              </a:rPr>
              <a:t>değiştirme cezası için 40, </a:t>
            </a:r>
            <a:endPar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endParaRPr>
          </a:p>
          <a:p>
            <a:pPr marL="742950" indent="-742950">
              <a:buAutoNum type="alphaLcParenR"/>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Davranış puanının indirilmesi"/>
              </a:rPr>
              <a:t>Örgün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Davranış puanının indirilmesi"/>
              </a:rPr>
              <a:t>eğitim dışına çıkarma cezası için 80 puan indirilir.</a:t>
            </a:r>
            <a:endParaRPr lang="tr-TR" b="1" dirty="0"/>
          </a:p>
        </p:txBody>
      </p:sp>
    </p:spTree>
    <p:extLst>
      <p:ext uri="{BB962C8B-B14F-4D97-AF65-F5344CB8AC3E}">
        <p14:creationId xmlns:p14="http://schemas.microsoft.com/office/powerpoint/2010/main" val="4049366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5593976"/>
            <a:ext cx="8534400" cy="400423"/>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3-Doğru sözlü, dürüst, erdemli ve çalışkan olmaları; güzel ve nazik tavır sergilemeleri; kaba söz ve davranışlarda bulunmamaları; barış, değerbilirlik, hoşgörü, sabır, özgürlük, eşitlik ve dayanışmadan yana davranış göstermeleri"/>
            </a:endParaRPr>
          </a:p>
        </p:txBody>
      </p:sp>
      <p:sp>
        <p:nvSpPr>
          <p:cNvPr id="3" name="Metin Yer Tutucusu 2"/>
          <p:cNvSpPr>
            <a:spLocks noGrp="1"/>
          </p:cNvSpPr>
          <p:nvPr>
            <p:ph type="body" idx="1"/>
          </p:nvPr>
        </p:nvSpPr>
        <p:spPr>
          <a:xfrm>
            <a:off x="684211" y="685800"/>
            <a:ext cx="11194023" cy="4675094"/>
          </a:xfrm>
        </p:spPr>
        <p:txBody>
          <a:bodyPr>
            <a:normAutofit/>
          </a:bodyPr>
          <a:lstStyle/>
          <a:p>
            <a:pPr marL="0" indent="0" algn="ctr">
              <a:buNone/>
            </a:pPr>
            <a:r>
              <a:rPr kumimoji="0" lang="tr-TR" sz="4000" b="1" i="0" u="none" strike="noStrike" kern="1200" cap="none" spc="0" normalizeH="0" baseline="0" noProof="0" dirty="0" smtClean="0">
                <a:ln>
                  <a:noFill/>
                </a:ln>
                <a:solidFill>
                  <a:srgbClr val="7030A0"/>
                </a:solidFill>
                <a:effectLst/>
                <a:uLnTx/>
                <a:uFillTx/>
                <a:latin typeface="Helvetica" panose="020B0604020202020204" pitchFamily="34" charset="0"/>
                <a:ea typeface="+mj-ea"/>
                <a:cs typeface="+mj-cs"/>
                <a:hlinkClick r:id="rId2" tooltip="3-Doğru sözlü, dürüst, erdemli ve çalışkan olmaları; güzel ve nazik tavır sergilemeleri; kaba söz ve davranışlarda bulunmamaları; barış, değerbilirlik, hoşgörü, sabır, özgürlük, eşitlik ve dayanışmadan yana davranış göstermeleri"/>
              </a:rPr>
              <a:t>Doğru </a:t>
            </a:r>
            <a:r>
              <a:rPr kumimoji="0" lang="tr-TR" sz="4000" b="1" i="0" u="none" strike="noStrike" kern="1200" cap="none" spc="0" normalizeH="0" baseline="0" noProof="0" dirty="0">
                <a:ln>
                  <a:noFill/>
                </a:ln>
                <a:solidFill>
                  <a:srgbClr val="7030A0"/>
                </a:solidFill>
                <a:effectLst/>
                <a:uLnTx/>
                <a:uFillTx/>
                <a:latin typeface="Helvetica" panose="020B0604020202020204" pitchFamily="34" charset="0"/>
                <a:ea typeface="+mj-ea"/>
                <a:cs typeface="+mj-cs"/>
                <a:hlinkClick r:id="rId2" tooltip="3-Doğru sözlü, dürüst, erdemli ve çalışkan olmaları; güzel ve nazik tavır sergilemeleri; kaba söz ve davranışlarda bulunmamaları; barış, değerbilirlik, hoşgörü, sabır, özgürlük, eşitlik ve dayanışmadan yana davranış göstermeleri"/>
              </a:rPr>
              <a:t>sözlü, dürüst, erdemli ve çalışkan olmaları; güzel ve nazik tavır sergilemeleri; kaba söz ve davranışlarda bulunmamaları; barış, değerbilirlik, hoşgörü, sabır, özgürlük, eşitlik ve dayanışmadan yana davranış göstermeleri</a:t>
            </a:r>
            <a:endParaRPr lang="tr-TR" b="1" dirty="0">
              <a:solidFill>
                <a:srgbClr val="7030A0"/>
              </a:solidFill>
            </a:endParaRPr>
          </a:p>
        </p:txBody>
      </p:sp>
    </p:spTree>
    <p:extLst>
      <p:ext uri="{BB962C8B-B14F-4D97-AF65-F5344CB8AC3E}">
        <p14:creationId xmlns:p14="http://schemas.microsoft.com/office/powerpoint/2010/main" val="29105067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33947"/>
          </a:xfrm>
        </p:spPr>
        <p:txBody>
          <a:bodyPr>
            <a:noAutofit/>
          </a:bodyPr>
          <a:lstStyle/>
          <a:p>
            <a:pPr algn="ctr"/>
            <a:r>
              <a:rPr lang="tr-TR" sz="3200" b="1" dirty="0">
                <a:solidFill>
                  <a:srgbClr val="444444"/>
                </a:solidFill>
                <a:latin typeface="Helvetica" panose="020B0604020202020204" pitchFamily="34" charset="0"/>
                <a:ea typeface="+mn-ea"/>
                <a:cs typeface="+mn-cs"/>
              </a:rPr>
              <a:t>Cezaların işlenmesi, silinmesi, puan iadesi ve dosyaların </a:t>
            </a:r>
            <a:r>
              <a:rPr lang="tr-TR" sz="3200" b="1" dirty="0" smtClean="0">
                <a:solidFill>
                  <a:srgbClr val="444444"/>
                </a:solidFill>
                <a:latin typeface="Helvetica" panose="020B0604020202020204" pitchFamily="34" charset="0"/>
                <a:ea typeface="+mn-ea"/>
                <a:cs typeface="+mn-cs"/>
              </a:rPr>
              <a:t>saklanması</a:t>
            </a:r>
            <a:endParaRPr lang="tr-TR" sz="3200" b="0" i="0" u="none" strike="noStrike" baseline="0" dirty="0">
              <a:solidFill>
                <a:srgbClr val="444444"/>
              </a:solidFill>
              <a:latin typeface="Helvetica" panose="020B0604020202020204" pitchFamily="34" charset="0"/>
              <a:hlinkClick r:id="rId2" tooltip="Cezaların işlenmesi, silinmesi, puan iadesi ve dosyaların saklanması"/>
            </a:endParaRPr>
          </a:p>
        </p:txBody>
      </p:sp>
      <p:sp>
        <p:nvSpPr>
          <p:cNvPr id="3" name="Metin Yer Tutucusu 2"/>
          <p:cNvSpPr>
            <a:spLocks noGrp="1"/>
          </p:cNvSpPr>
          <p:nvPr>
            <p:ph type="body" idx="1"/>
          </p:nvPr>
        </p:nvSpPr>
        <p:spPr>
          <a:xfrm>
            <a:off x="603849" y="1371600"/>
            <a:ext cx="10749951" cy="5055079"/>
          </a:xfrm>
        </p:spPr>
        <p:txBody>
          <a:bodyPr>
            <a:normAutofit fontScale="77500" lnSpcReduction="20000"/>
          </a:bodyPr>
          <a:lstStyle/>
          <a:p>
            <a:pPr marL="0" indent="0">
              <a:buNone/>
            </a:pPr>
            <a:r>
              <a:rPr lang="tr-TR" sz="4000" b="1" dirty="0" smtClean="0">
                <a:solidFill>
                  <a:srgbClr val="444444"/>
                </a:solidFill>
                <a:latin typeface="Helvetica" panose="020B0604020202020204" pitchFamily="34" charset="0"/>
                <a:ea typeface="+mj-ea"/>
                <a:cs typeface="+mj-cs"/>
                <a:hlinkClick r:id="rId2" tooltip="Cezaların işlenmesi, silinmesi, puan iadesi ve dosyaların saklanması"/>
              </a:rPr>
              <a:t>1)Öğrencilerin </a:t>
            </a:r>
            <a:r>
              <a:rPr lang="tr-TR" sz="4000" b="1" dirty="0">
                <a:solidFill>
                  <a:srgbClr val="444444"/>
                </a:solidFill>
                <a:latin typeface="Helvetica" panose="020B0604020202020204" pitchFamily="34" charset="0"/>
                <a:ea typeface="+mj-ea"/>
                <a:cs typeface="+mj-cs"/>
                <a:hlinkClick r:id="rId2" tooltip="Cezaların işlenmesi, silinmesi, puan iadesi ve dosyaların saklanması"/>
              </a:rPr>
              <a:t>aldıkları cezalar, e-Okul sistemine işlenir. </a:t>
            </a:r>
            <a:endParaRPr lang="tr-TR" sz="4000" b="1" dirty="0" smtClean="0">
              <a:solidFill>
                <a:srgbClr val="444444"/>
              </a:solidFill>
              <a:latin typeface="Helvetica" panose="020B0604020202020204" pitchFamily="34" charset="0"/>
              <a:ea typeface="+mj-ea"/>
              <a:cs typeface="+mj-cs"/>
              <a:hlinkClick r:id="rId2" tooltip="Cezaların işlenmesi, silinmesi, puan iadesi ve dosyaların saklanması"/>
            </a:endParaRPr>
          </a:p>
          <a:p>
            <a:pPr marL="0" indent="0">
              <a:buNone/>
            </a:pPr>
            <a:r>
              <a:rPr lang="tr-TR" sz="4000" b="1" dirty="0" smtClean="0">
                <a:solidFill>
                  <a:srgbClr val="444444"/>
                </a:solidFill>
                <a:latin typeface="Helvetica" panose="020B0604020202020204" pitchFamily="34" charset="0"/>
                <a:ea typeface="+mj-ea"/>
                <a:cs typeface="+mj-cs"/>
                <a:hlinkClick r:id="rId2" tooltip="Cezaların işlenmesi, silinmesi, puan iadesi ve dosyaların saklanması"/>
              </a:rPr>
              <a:t>2</a:t>
            </a:r>
            <a:r>
              <a:rPr lang="tr-TR" sz="4000" b="1" dirty="0">
                <a:solidFill>
                  <a:srgbClr val="444444"/>
                </a:solidFill>
                <a:latin typeface="Helvetica" panose="020B0604020202020204" pitchFamily="34" charset="0"/>
                <a:ea typeface="+mj-ea"/>
                <a:cs typeface="+mj-cs"/>
                <a:hlinkClick r:id="rId2" tooltip="Cezaların işlenmesi, silinmesi, puan iadesi ve dosyaların saklanması"/>
              </a:rPr>
              <a:t>) Ceza alan ve davranış puanı indirilmiş olan ancak davranışları olumlu yönde değişen, iyi hâlleri görülen ve olumsuz davranışları tekrarlamayan öğrencilerin durumları, okul öğrenci ödül ve disiplin kurulunca daha sonraki dönemde/dönemlerde değerlendirilir. Cezalarının kaldırılması ve davranış puanlarının iadesi öngörülen öğrenciler öğretmenler kuruluna sunulur. Öğretmenler kurulunca cezası kaldırılan ve davranış puanı iade edilen öğrencilerin yeni durumları e-Okul sistemine işlenir. </a:t>
            </a:r>
            <a:endParaRPr lang="tr-TR" sz="4000" b="1" dirty="0" smtClean="0">
              <a:solidFill>
                <a:srgbClr val="444444"/>
              </a:solidFill>
              <a:latin typeface="Helvetica" panose="020B0604020202020204" pitchFamily="34" charset="0"/>
              <a:ea typeface="+mj-ea"/>
              <a:cs typeface="+mj-cs"/>
              <a:hlinkClick r:id="rId2" tooltip="Cezaların işlenmesi, silinmesi, puan iadesi ve dosyaların saklanması"/>
            </a:endParaRPr>
          </a:p>
        </p:txBody>
      </p:sp>
    </p:spTree>
    <p:extLst>
      <p:ext uri="{BB962C8B-B14F-4D97-AF65-F5344CB8AC3E}">
        <p14:creationId xmlns:p14="http://schemas.microsoft.com/office/powerpoint/2010/main" val="17806858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89222"/>
          </a:xfrm>
        </p:spPr>
        <p:txBody>
          <a:bodyPr>
            <a:normAutofit/>
          </a:bodyPr>
          <a:lstStyle/>
          <a:p>
            <a:r>
              <a:rPr lang="tr-TR" sz="3400" b="1" dirty="0">
                <a:solidFill>
                  <a:srgbClr val="444444"/>
                </a:solidFill>
                <a:latin typeface="Helvetica" panose="020B0604020202020204" pitchFamily="34" charset="0"/>
                <a:ea typeface="+mn-ea"/>
                <a:cs typeface="+mn-cs"/>
              </a:rPr>
              <a:t>Cezaların </a:t>
            </a:r>
            <a:r>
              <a:rPr lang="tr-TR" sz="3400" b="1" dirty="0" smtClean="0">
                <a:solidFill>
                  <a:srgbClr val="444444"/>
                </a:solidFill>
                <a:latin typeface="Helvetica" panose="020B0604020202020204" pitchFamily="34" charset="0"/>
                <a:ea typeface="+mn-ea"/>
                <a:cs typeface="+mn-cs"/>
              </a:rPr>
              <a:t>uygulanması</a:t>
            </a:r>
            <a:endParaRPr lang="tr-TR" b="0" i="0" u="none" strike="noStrike" baseline="0" dirty="0">
              <a:solidFill>
                <a:srgbClr val="444444"/>
              </a:solidFill>
              <a:latin typeface="Helvetica" panose="020B0604020202020204" pitchFamily="34" charset="0"/>
              <a:hlinkClick r:id="rId2" tooltip="Cezaların uygulanması"/>
            </a:endParaRPr>
          </a:p>
        </p:txBody>
      </p:sp>
      <p:sp>
        <p:nvSpPr>
          <p:cNvPr id="3" name="Metin Yer Tutucusu 2"/>
          <p:cNvSpPr>
            <a:spLocks noGrp="1"/>
          </p:cNvSpPr>
          <p:nvPr>
            <p:ph type="body" idx="1"/>
          </p:nvPr>
        </p:nvSpPr>
        <p:spPr>
          <a:xfrm>
            <a:off x="715992" y="1354348"/>
            <a:ext cx="10637808" cy="4822615"/>
          </a:xfrm>
        </p:spPr>
        <p:txBody>
          <a:bodyPr>
            <a:normAutofit/>
          </a:bodyPr>
          <a:lstStyle/>
          <a:p>
            <a:pPr marL="0" indent="0">
              <a:buNone/>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ların uygulanması"/>
              </a:rPr>
              <a:t>Okuldan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ların uygulanması"/>
              </a:rPr>
              <a:t>kısa süreli uzaklaştırma cezası alan </a:t>
            </a: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ların uygulanması"/>
              </a:rPr>
              <a:t>öğrenciler;</a:t>
            </a:r>
          </a:p>
          <a:p>
            <a:pPr marL="0" indent="0">
              <a:buNone/>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ların uygulanması"/>
              </a:rPr>
              <a:t>a)Ceza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ların uygulanması"/>
              </a:rPr>
              <a:t>süresince okula devam ettirilmez. Bu süre devamsızlıktan sayılır</a:t>
            </a: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ların uygulanması"/>
              </a:rPr>
              <a:t>.</a:t>
            </a:r>
          </a:p>
          <a:p>
            <a:pPr marL="0" indent="0">
              <a:buNone/>
            </a:pP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ların uygulanması"/>
              </a:rPr>
              <a:t>b</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ların uygulanması"/>
              </a:rPr>
              <a:t>) </a:t>
            </a:r>
            <a:r>
              <a:rPr kumimoji="0" lang="tr-TR" sz="32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ların uygulanması"/>
              </a:rPr>
              <a:t>Öğrencilerin </a:t>
            </a:r>
            <a:r>
              <a:rPr kumimoji="0" lang="tr-TR" sz="32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ların uygulanması"/>
              </a:rPr>
              <a:t>ulusal ya da uluslararası etkinliklere katılıp katılmayacaklarına okul yönetimince karar verilir.</a:t>
            </a:r>
            <a:endParaRPr lang="tr-TR" sz="3200" b="1" dirty="0"/>
          </a:p>
        </p:txBody>
      </p:sp>
    </p:spTree>
    <p:extLst>
      <p:ext uri="{BB962C8B-B14F-4D97-AF65-F5344CB8AC3E}">
        <p14:creationId xmlns:p14="http://schemas.microsoft.com/office/powerpoint/2010/main" val="19551978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5549153"/>
            <a:ext cx="8534400" cy="445246"/>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Cezaların uygulanması"/>
            </a:endParaRPr>
          </a:p>
        </p:txBody>
      </p:sp>
      <p:sp>
        <p:nvSpPr>
          <p:cNvPr id="3" name="Metin Yer Tutucusu 2"/>
          <p:cNvSpPr>
            <a:spLocks noGrp="1"/>
          </p:cNvSpPr>
          <p:nvPr>
            <p:ph type="body" idx="1"/>
          </p:nvPr>
        </p:nvSpPr>
        <p:spPr>
          <a:xfrm>
            <a:off x="684211" y="685800"/>
            <a:ext cx="10611317" cy="4666129"/>
          </a:xfrm>
        </p:spPr>
        <p:txBody>
          <a:bodyPr>
            <a:normAutofit/>
          </a:bodyPr>
          <a:lstStyle/>
          <a:p>
            <a:pPr marL="0" indent="0">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ların uygulanması"/>
              </a:rPr>
              <a:t>Cezaların uygulanması</a:t>
            </a:r>
          </a:p>
          <a:p>
            <a:pPr marL="0" indent="0" algn="ctr">
              <a:buNone/>
            </a:pPr>
            <a:r>
              <a:rPr kumimoji="0" lang="tr-TR" sz="4000" b="0"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ların uygulanması"/>
              </a:rPr>
              <a:t/>
            </a:r>
            <a:br>
              <a:rPr kumimoji="0" lang="tr-TR" sz="4000" b="0"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ların uygulanması"/>
              </a:rPr>
            </a:b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ların uygulanması"/>
              </a:rPr>
              <a:t>(c)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ların uygulanması"/>
              </a:rPr>
              <a:t>Örgün eğitim dışına çıkarma cezası alan öğrenciler</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ların uygulanması"/>
              </a:rPr>
              <a:t>;  Akşam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ların uygulanması"/>
              </a:rPr>
              <a:t>liseleri dışında devam zorunluluğu olan okullara kayıt yaptıramaz</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ların uygulanması"/>
              </a:rPr>
              <a:t>.    Açık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ların uygulanması"/>
              </a:rPr>
              <a:t>Öğretim Lisesi veya Mesleki Açık Öğretim Lisesine gönderilir.</a:t>
            </a:r>
            <a:endParaRPr lang="tr-TR" b="1" dirty="0"/>
          </a:p>
        </p:txBody>
      </p:sp>
    </p:spTree>
    <p:extLst>
      <p:ext uri="{BB962C8B-B14F-4D97-AF65-F5344CB8AC3E}">
        <p14:creationId xmlns:p14="http://schemas.microsoft.com/office/powerpoint/2010/main" val="883437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5602941"/>
            <a:ext cx="8534400" cy="391458"/>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Ceza alan öğrencilerin sınavları"/>
            </a:endParaRPr>
          </a:p>
        </p:txBody>
      </p:sp>
      <p:sp>
        <p:nvSpPr>
          <p:cNvPr id="3" name="Metin Yer Tutucusu 2"/>
          <p:cNvSpPr>
            <a:spLocks noGrp="1"/>
          </p:cNvSpPr>
          <p:nvPr>
            <p:ph type="body" idx="1"/>
          </p:nvPr>
        </p:nvSpPr>
        <p:spPr>
          <a:xfrm>
            <a:off x="684211" y="685800"/>
            <a:ext cx="10575459" cy="4746812"/>
          </a:xfrm>
        </p:spPr>
        <p:txBody>
          <a:bodyPr>
            <a:normAutofit lnSpcReduction="10000"/>
          </a:bodyPr>
          <a:lstStyle/>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Ceza alan öğrencilerin sınavları"/>
              </a:rPr>
              <a:t>Ceza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alan öğrencilerin sınavları"/>
              </a:rPr>
              <a:t>alan öğrencilerin sınavları</a:t>
            </a:r>
            <a:r>
              <a:rPr kumimoji="0" lang="tr-TR" sz="4000" b="0" i="0" u="none" strike="noStrike" kern="1200" cap="none" spc="0" normalizeH="0" baseline="0" noProof="0">
                <a:ln>
                  <a:noFill/>
                </a:ln>
                <a:solidFill>
                  <a:srgbClr val="444444"/>
                </a:solidFill>
                <a:effectLst/>
                <a:uLnTx/>
                <a:uFillTx/>
                <a:latin typeface="Helvetica" panose="020B0604020202020204" pitchFamily="34" charset="0"/>
                <a:ea typeface="+mj-ea"/>
                <a:cs typeface="+mj-cs"/>
                <a:hlinkClick r:id="rId2" tooltip="Ceza alan öğrencilerin sınavları"/>
              </a:rPr>
              <a:t/>
            </a:r>
            <a:br>
              <a:rPr kumimoji="0" lang="tr-TR" sz="4000" b="0" i="0" u="none" strike="noStrike" kern="1200" cap="none" spc="0" normalizeH="0" baseline="0" noProof="0">
                <a:ln>
                  <a:noFill/>
                </a:ln>
                <a:solidFill>
                  <a:srgbClr val="444444"/>
                </a:solidFill>
                <a:effectLst/>
                <a:uLnTx/>
                <a:uFillTx/>
                <a:latin typeface="Helvetica" panose="020B0604020202020204" pitchFamily="34" charset="0"/>
                <a:ea typeface="+mj-ea"/>
                <a:cs typeface="+mj-cs"/>
                <a:hlinkClick r:id="rId2" tooltip="Ceza alan öğrencilerin sınavları"/>
              </a:rPr>
            </a:br>
            <a:r>
              <a:rPr kumimoji="0" lang="tr-TR" sz="4000" b="1" i="0" u="none" strike="noStrike" kern="1200" cap="none" spc="0" normalizeH="0" baseline="0" noProof="0" smtClean="0">
                <a:ln>
                  <a:noFill/>
                </a:ln>
                <a:solidFill>
                  <a:srgbClr val="444444"/>
                </a:solidFill>
                <a:effectLst/>
                <a:uLnTx/>
                <a:uFillTx/>
                <a:latin typeface="Helvetica" panose="020B0604020202020204" pitchFamily="34" charset="0"/>
                <a:ea typeface="+mj-ea"/>
                <a:cs typeface="+mj-cs"/>
                <a:hlinkClick r:id="rId2" tooltip="Ceza alan öğrencilerin sınavları"/>
              </a:rPr>
              <a:t>Okuldan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Ceza alan öğrencilerin sınavları"/>
              </a:rPr>
              <a:t>kısa süreli uzaklaştırma cezası alan ya da yönetim tedbiri doğrultusunda okuldan geçici olarak uzaklaştırılan öğrencilerin, bu sürede katılamadıkları sınavların yerine, okul yönetimlerince belirlenen tarihlerde sınavlara alınmaları sağlanır.</a:t>
            </a:r>
            <a:endParaRPr lang="tr-TR" b="1" dirty="0"/>
          </a:p>
        </p:txBody>
      </p:sp>
    </p:spTree>
    <p:extLst>
      <p:ext uri="{BB962C8B-B14F-4D97-AF65-F5344CB8AC3E}">
        <p14:creationId xmlns:p14="http://schemas.microsoft.com/office/powerpoint/2010/main" val="7830525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5602941"/>
            <a:ext cx="8534400" cy="391458"/>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Zararın ödetilmesi"/>
            </a:endParaRPr>
          </a:p>
        </p:txBody>
      </p:sp>
      <p:sp>
        <p:nvSpPr>
          <p:cNvPr id="3" name="Metin Yer Tutucusu 2"/>
          <p:cNvSpPr>
            <a:spLocks noGrp="1"/>
          </p:cNvSpPr>
          <p:nvPr>
            <p:ph type="body" idx="1"/>
          </p:nvPr>
        </p:nvSpPr>
        <p:spPr>
          <a:xfrm>
            <a:off x="684212" y="685800"/>
            <a:ext cx="10799576" cy="3615267"/>
          </a:xfrm>
        </p:spPr>
        <p:txBody>
          <a:bodyPr>
            <a:normAutofit/>
          </a:bodyPr>
          <a:lstStyle/>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Zararın ödetilmesi"/>
              </a:rPr>
              <a:t>Zararın Ödetilmesi</a:t>
            </a:r>
          </a:p>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Zararın ödetilmesi"/>
              </a:rPr>
              <a:t>Disiplin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Zararın ödetilmesi"/>
              </a:rPr>
              <a:t>cezasının yanında okul ve kişi mallarına verilen zararlar, zarara yol açan öğrencilerin velilerine ödettirilir</a:t>
            </a: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Zararın ödetilmesi"/>
              </a:rPr>
              <a:t>.  </a:t>
            </a:r>
            <a:endParaRPr lang="tr-TR" b="1" dirty="0"/>
          </a:p>
        </p:txBody>
      </p:sp>
    </p:spTree>
    <p:extLst>
      <p:ext uri="{BB962C8B-B14F-4D97-AF65-F5344CB8AC3E}">
        <p14:creationId xmlns:p14="http://schemas.microsoft.com/office/powerpoint/2010/main" val="1490527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5871882"/>
            <a:ext cx="8534400" cy="122517"/>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Irk, renk, cinsiyet, dil, din, milliyet ayrımı yapmaksızın herkese karşı iyi davranmaları; insan hak ve özgürlüğüyle onurunun korunması için gerekli duyarlılığı göstermeleri,"/>
            </a:endParaRPr>
          </a:p>
        </p:txBody>
      </p:sp>
      <p:sp>
        <p:nvSpPr>
          <p:cNvPr id="3" name="Metin Yer Tutucusu 2"/>
          <p:cNvSpPr>
            <a:spLocks noGrp="1"/>
          </p:cNvSpPr>
          <p:nvPr>
            <p:ph type="body" idx="1"/>
          </p:nvPr>
        </p:nvSpPr>
        <p:spPr>
          <a:xfrm>
            <a:off x="684212" y="685800"/>
            <a:ext cx="10772682" cy="5069541"/>
          </a:xfrm>
        </p:spPr>
        <p:txBody>
          <a:bodyPr>
            <a:normAutofit/>
          </a:bodyPr>
          <a:lstStyle/>
          <a:p>
            <a:pPr marL="0" indent="0" algn="ctr">
              <a:buNone/>
            </a:pPr>
            <a:r>
              <a:rPr kumimoji="0" lang="tr-TR" sz="44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Irk, renk, cinsiyet, dil, din, milliyet ayrımı yapmaksızın herkese karşı iyi davranmaları; insan hak ve özgürlüğüyle onurunun korunması için gerekli duyarlılığı göstermeleri,"/>
              </a:rPr>
              <a:t>Irk</a:t>
            </a:r>
            <a:r>
              <a:rPr kumimoji="0" lang="tr-TR" sz="44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Irk, renk, cinsiyet, dil, din, milliyet ayrımı yapmaksızın herkese karşı iyi davranmaları; insan hak ve özgürlüğüyle onurunun korunması için gerekli duyarlılığı göstermeleri,"/>
              </a:rPr>
              <a:t>, renk, cinsiyet, dil, din, milliyet ayrımı yapmaksızın herkese karşı iyi davranmaları; insan hak ve özgürlüğüyle onurunun korunması için gerekli duyarlılığı göstermeleri,</a:t>
            </a:r>
            <a:endParaRPr lang="tr-TR" sz="4400" b="1" dirty="0"/>
          </a:p>
        </p:txBody>
      </p:sp>
    </p:spTree>
    <p:extLst>
      <p:ext uri="{BB962C8B-B14F-4D97-AF65-F5344CB8AC3E}">
        <p14:creationId xmlns:p14="http://schemas.microsoft.com/office/powerpoint/2010/main" val="181380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5620871"/>
            <a:ext cx="8534400" cy="373528"/>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Tutumlu olmaları; millet malını, okulunu ve okul eşyasını kendi öz malı gibi korumaları, zarar vermemeleri ve zarar verdiklerinde ödemeleri"/>
            </a:endParaRPr>
          </a:p>
        </p:txBody>
      </p:sp>
      <p:sp>
        <p:nvSpPr>
          <p:cNvPr id="3" name="Metin Yer Tutucusu 2"/>
          <p:cNvSpPr>
            <a:spLocks noGrp="1"/>
          </p:cNvSpPr>
          <p:nvPr>
            <p:ph type="body" idx="1"/>
          </p:nvPr>
        </p:nvSpPr>
        <p:spPr>
          <a:xfrm>
            <a:off x="684212" y="685800"/>
            <a:ext cx="10799576" cy="4845424"/>
          </a:xfrm>
        </p:spPr>
        <p:txBody>
          <a:bodyPr>
            <a:normAutofit/>
          </a:bodyPr>
          <a:lstStyle/>
          <a:p>
            <a:pPr marL="0" indent="0" algn="ctr">
              <a:buNone/>
            </a:pPr>
            <a:r>
              <a:rPr kumimoji="0" lang="tr-TR" sz="44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Tutumlu olmaları; millet malını, okulunu ve okul eşyasını kendi öz malı gibi korumaları, zarar vermemeleri ve zarar verdiklerinde ödemeleri"/>
              </a:rPr>
              <a:t>Tutumlu </a:t>
            </a:r>
            <a:r>
              <a:rPr kumimoji="0" lang="tr-TR" sz="44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Tutumlu olmaları; millet malını, okulunu ve okul eşyasını kendi öz malı gibi korumaları, zarar vermemeleri ve zarar verdiklerinde ödemeleri"/>
              </a:rPr>
              <a:t>olmaları; millet malını, okulunu ve okul eşyasını kendi öz malı gibi korumaları, zarar vermemeleri ve zarar verdiklerinde ödemeleri</a:t>
            </a:r>
            <a:endParaRPr lang="tr-TR" sz="4400" b="1" dirty="0"/>
          </a:p>
        </p:txBody>
      </p:sp>
    </p:spTree>
    <p:extLst>
      <p:ext uri="{BB962C8B-B14F-4D97-AF65-F5344CB8AC3E}">
        <p14:creationId xmlns:p14="http://schemas.microsoft.com/office/powerpoint/2010/main" val="2541917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37132"/>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Yöneticilere, öğretmenlere, diğer görevlilere, arkadaşlarına ve çevresindeki kişilere karşı saygılı, hoşgörülü davranmaları; küçükleri ve yaşlıları korumaları, engelliler ile yardıma muhtaç durumda olanların yardımına koşmaları,"/>
            </a:endParaRPr>
          </a:p>
        </p:txBody>
      </p:sp>
      <p:sp>
        <p:nvSpPr>
          <p:cNvPr id="3" name="Metin Yer Tutucusu 2"/>
          <p:cNvSpPr>
            <a:spLocks noGrp="1"/>
          </p:cNvSpPr>
          <p:nvPr>
            <p:ph type="body" idx="1"/>
          </p:nvPr>
        </p:nvSpPr>
        <p:spPr>
          <a:xfrm>
            <a:off x="838200" y="983411"/>
            <a:ext cx="10515600" cy="5193552"/>
          </a:xfrm>
        </p:spPr>
        <p:txBody>
          <a:bodyPr/>
          <a:lstStyle/>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Yöneticilere, öğretmenlere, diğer görevlilere, arkadaşlarına ve çevresindeki kişilere karşı saygılı, hoşgörülü davranmaları; küçükleri ve yaşlıları korumaları, engelliler ile yardıma muhtaç durumda olanların yardımına koşmaları,"/>
              </a:rPr>
              <a:t>Yöneticilere</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Yöneticilere, öğretmenlere, diğer görevlilere, arkadaşlarına ve çevresindeki kişilere karşı saygılı, hoşgörülü davranmaları; küçükleri ve yaşlıları korumaları, engelliler ile yardıma muhtaç durumda olanların yardımına koşmaları,"/>
              </a:rPr>
              <a:t>, öğretmenlere, diğer görevlilere, arkadaşlarına ve çevresindeki kişilere karşı saygılı, hoşgörülü davranmaları; küçükleri ve yaşlıları korumaları, engelliler ile yardıma muhtaç durumda olanların yardımına koşmaları,</a:t>
            </a:r>
            <a:endParaRPr lang="tr-TR" b="1" dirty="0"/>
          </a:p>
        </p:txBody>
      </p:sp>
    </p:spTree>
    <p:extLst>
      <p:ext uri="{BB962C8B-B14F-4D97-AF65-F5344CB8AC3E}">
        <p14:creationId xmlns:p14="http://schemas.microsoft.com/office/powerpoint/2010/main" val="3137393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12845"/>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Başkalarının da kendisi gibi insanlık ailesinin onurlu ve saygın bir üyesi olduğunu unutmamaları; ırk, renk, cinsiyet, dil, din, milliyet ayrımı yapmaksızın herkese karşı iyi davranmaları; insan hak ve özgürlüğü ile onurunun korunması için gerekli duyarlılığı "/>
            </a:endParaRPr>
          </a:p>
        </p:txBody>
      </p:sp>
      <p:sp>
        <p:nvSpPr>
          <p:cNvPr id="3" name="Metin Yer Tutucusu 2"/>
          <p:cNvSpPr>
            <a:spLocks noGrp="1"/>
          </p:cNvSpPr>
          <p:nvPr>
            <p:ph type="body" idx="1"/>
          </p:nvPr>
        </p:nvSpPr>
        <p:spPr>
          <a:xfrm>
            <a:off x="838200" y="897147"/>
            <a:ext cx="10515600" cy="5279816"/>
          </a:xfrm>
        </p:spPr>
        <p:txBody>
          <a:bodyPr/>
          <a:lstStyle/>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Başkalarının da kendisi gibi insanlık ailesinin onurlu ve saygın bir üyesi olduğunu unutmamaları; ırk, renk, cinsiyet, dil, din, milliyet ayrımı yapmaksızın herkese karşı iyi davranmaları; insan hak ve özgürlüğü ile onurunun korunması için gerekli duyarlılığı "/>
              </a:rPr>
              <a:t>Başkalarının </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Başkalarının da kendisi gibi insanlık ailesinin onurlu ve saygın bir üyesi olduğunu unutmamaları; ırk, renk, cinsiyet, dil, din, milliyet ayrımı yapmaksızın herkese karşı iyi davranmaları; insan hak ve özgürlüğü ile onurunun korunması için gerekli duyarlılığı "/>
              </a:rPr>
              <a:t>da kendisi gibi insanlık ailesinin onurlu ve saygın bir üyesi olduğunu unutmamaları; ırk, renk, cinsiyet, dil, din, milliyet ayrımı yapmaksızın herkese karşı iyi davranmaları; insan hak ve özgürlüğü ile onurunun korunması için gerekli duyarlılığı göstermeleri</a:t>
            </a:r>
            <a:endParaRPr lang="tr-TR" b="1" dirty="0"/>
          </a:p>
        </p:txBody>
      </p:sp>
    </p:spTree>
    <p:extLst>
      <p:ext uri="{BB962C8B-B14F-4D97-AF65-F5344CB8AC3E}">
        <p14:creationId xmlns:p14="http://schemas.microsoft.com/office/powerpoint/2010/main" val="280720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28505"/>
          </a:xfrm>
        </p:spPr>
        <p:txBody>
          <a:bodyPr>
            <a:normAutofit fontScale="90000"/>
          </a:bodyPr>
          <a:lstStyle/>
          <a:p>
            <a:pPr marR="0" rtl="0"/>
            <a:endParaRPr lang="tr-TR" b="0" i="0" u="none" strike="noStrike" baseline="0" dirty="0">
              <a:solidFill>
                <a:srgbClr val="444444"/>
              </a:solidFill>
              <a:latin typeface="Helvetica" panose="020B0604020202020204" pitchFamily="34" charset="0"/>
              <a:hlinkClick r:id="rId2" tooltip="Zararlı, bölücü, yıkıcı, siyasi ve ideolojik amaçlı faaliyetlere katılmamaları, bunlarla ilgili amblem, afiş, rozet, yayın ve benzerlerini taşımamaları ve bulundurmamaları"/>
            </a:endParaRPr>
          </a:p>
        </p:txBody>
      </p:sp>
      <p:sp>
        <p:nvSpPr>
          <p:cNvPr id="3" name="Metin Yer Tutucusu 2"/>
          <p:cNvSpPr>
            <a:spLocks noGrp="1"/>
          </p:cNvSpPr>
          <p:nvPr>
            <p:ph type="body" idx="1"/>
          </p:nvPr>
        </p:nvSpPr>
        <p:spPr>
          <a:xfrm>
            <a:off x="838200" y="940279"/>
            <a:ext cx="10515600" cy="5236684"/>
          </a:xfrm>
        </p:spPr>
        <p:txBody>
          <a:bodyPr/>
          <a:lstStyle/>
          <a:p>
            <a:pPr marL="0" indent="0" algn="ctr">
              <a:buNone/>
            </a:pPr>
            <a:r>
              <a:rPr kumimoji="0" lang="tr-TR" sz="4000" b="1" i="0" u="none" strike="noStrike" kern="1200" cap="none" spc="0" normalizeH="0" baseline="0" noProof="0" dirty="0" smtClean="0">
                <a:ln>
                  <a:noFill/>
                </a:ln>
                <a:solidFill>
                  <a:srgbClr val="444444"/>
                </a:solidFill>
                <a:effectLst/>
                <a:uLnTx/>
                <a:uFillTx/>
                <a:latin typeface="Helvetica" panose="020B0604020202020204" pitchFamily="34" charset="0"/>
                <a:ea typeface="+mj-ea"/>
                <a:cs typeface="+mj-cs"/>
                <a:hlinkClick r:id="rId2" tooltip="Zararlı, bölücü, yıkıcı, siyasi ve ideolojik amaçlı faaliyetlere katılmamaları, bunlarla ilgili amblem, afiş, rozet, yayın ve benzerlerini taşımamaları ve bulundurmamaları"/>
              </a:rPr>
              <a:t>Zararlı</a:t>
            </a:r>
            <a:r>
              <a:rPr kumimoji="0" lang="tr-TR" sz="4000" b="1" i="0" u="none" strike="noStrike" kern="1200" cap="none" spc="0" normalizeH="0" baseline="0" noProof="0" dirty="0">
                <a:ln>
                  <a:noFill/>
                </a:ln>
                <a:solidFill>
                  <a:srgbClr val="444444"/>
                </a:solidFill>
                <a:effectLst/>
                <a:uLnTx/>
                <a:uFillTx/>
                <a:latin typeface="Helvetica" panose="020B0604020202020204" pitchFamily="34" charset="0"/>
                <a:ea typeface="+mj-ea"/>
                <a:cs typeface="+mj-cs"/>
                <a:hlinkClick r:id="rId2" tooltip="Zararlı, bölücü, yıkıcı, siyasi ve ideolojik amaçlı faaliyetlere katılmamaları, bunlarla ilgili amblem, afiş, rozet, yayın ve benzerlerini taşımamaları ve bulundurmamaları"/>
              </a:rPr>
              <a:t>, bölücü, yıkıcı, siyasi ve ideolojik amaçlı faaliyetlere katılmamaları, bunlarla ilgili amblem, afiş, rozet, yayın ve benzerlerini taşımamaları ve bulundurmamaları</a:t>
            </a:r>
            <a:endParaRPr lang="tr-TR" b="1" dirty="0"/>
          </a:p>
        </p:txBody>
      </p:sp>
    </p:spTree>
    <p:extLst>
      <p:ext uri="{BB962C8B-B14F-4D97-AF65-F5344CB8AC3E}">
        <p14:creationId xmlns:p14="http://schemas.microsoft.com/office/powerpoint/2010/main" val="3765262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533</TotalTime>
  <Words>2797</Words>
  <Application>Microsoft Office PowerPoint</Application>
  <PresentationFormat>Geniş ekran</PresentationFormat>
  <Paragraphs>175</Paragraphs>
  <Slides>44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44</vt:i4>
      </vt:variant>
    </vt:vector>
  </HeadingPairs>
  <TitlesOfParts>
    <vt:vector size="50" baseType="lpstr">
      <vt:lpstr>Arial</vt:lpstr>
      <vt:lpstr>Calibri</vt:lpstr>
      <vt:lpstr>Century Gothic</vt:lpstr>
      <vt:lpstr>Helvetica</vt:lpstr>
      <vt:lpstr>Wingdings 3</vt:lpstr>
      <vt:lpstr>Dilim</vt:lpstr>
      <vt:lpstr>MİLLİ EĞİTİM BAKANLIĞI ÖDÜL VE DİSİPLİN YÖNETMELİĞİ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Öğrencilerin Ödüllendirilmesi</vt:lpstr>
      <vt:lpstr>Teşekkür belgesi, Takdir belgesi, Onur belgesi Üstün başarı belgesi</vt:lpstr>
      <vt:lpstr>Teşekkür, takdir ve üstün başarı belgesi ile ödüllendirme</vt:lpstr>
      <vt:lpstr>PowerPoint Sunusu</vt:lpstr>
      <vt:lpstr>Onur belgesi ile ödüllendirme</vt:lpstr>
      <vt:lpstr>Onur belgesi ile ödüllendirme</vt:lpstr>
      <vt:lpstr>Ödül takdirinde dikkat edilecek hususlar ve ödüllerin verilmesi</vt:lpstr>
      <vt:lpstr>DİSİPLİN CEZALARI</vt:lpstr>
      <vt:lpstr>PowerPoint Sunusu</vt:lpstr>
      <vt:lpstr>Kınama cezasını gerektiren davranışlar;</vt:lpstr>
      <vt:lpstr>Kınama cezasını gerektiren davranışlar;</vt:lpstr>
      <vt:lpstr>Kınama cezasını gerektiren davranışlar;</vt:lpstr>
      <vt:lpstr>Okuldan kısa süreli uzaklaştırma cezasını gerektiren davranışlar;</vt:lpstr>
      <vt:lpstr>Okuldan kısa süreli uzaklaştırma cezasını gerektiren davranışlar</vt:lpstr>
      <vt:lpstr>Okuldan kısa süreli uzaklaştırma cezasını gerektiren davranışlar;</vt:lpstr>
      <vt:lpstr>Okuldan tasdikname ile uzaklaştırma cezasını gerektiren davranışlar;</vt:lpstr>
      <vt:lpstr>Okuldan tasdikname ile uzaklaştırma cezasını gerektiren davranışlar;</vt:lpstr>
      <vt:lpstr>Okuldan tasdikname ile uzaklaştırma cezasını gerektiren davranışlar;</vt:lpstr>
      <vt:lpstr>Okuldan tasdikname ile uzaklaştırma cezasını gerektiren davranışlar;</vt:lpstr>
      <vt:lpstr>Örgün eğitim dışına çıkarma cezasını gerektiren davranışlar;</vt:lpstr>
      <vt:lpstr>Örgün eğitim dışına çıkarma cezasını gerektiren davranışlar;</vt:lpstr>
      <vt:lpstr>Örgün eğitim dışına çıkarma cezasını gerektiren davranışlar;</vt:lpstr>
      <vt:lpstr>başka okul veya işletmedeki disiplin olayları</vt:lpstr>
      <vt:lpstr>Cezaya neden olan davranış ve fiilin tekrarlanması</vt:lpstr>
      <vt:lpstr>Uygulama ile İlgili Esaslar ve Ceza Takdirinde Dikkat Edilecek Hususlar</vt:lpstr>
      <vt:lpstr>Ceza takdirinde dikkat edilecek hususlar</vt:lpstr>
      <vt:lpstr>Ceza takdirinde dikkat edilecek hususlar</vt:lpstr>
      <vt:lpstr>Disiplin cezaları ile ilgili onay, itiraz ve tebliğ</vt:lpstr>
      <vt:lpstr>Davranış puanının indirilmesi</vt:lpstr>
      <vt:lpstr>Cezaların işlenmesi, silinmesi, puan iadesi ve dosyaların saklanması</vt:lpstr>
      <vt:lpstr>Cezaların uygulanması</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turkansimsek</dc:creator>
  <cp:lastModifiedBy>turkansimsek</cp:lastModifiedBy>
  <cp:revision>30</cp:revision>
  <dcterms:created xsi:type="dcterms:W3CDTF">2021-10-06T12:35:27Z</dcterms:created>
  <dcterms:modified xsi:type="dcterms:W3CDTF">2021-10-08T11:52:55Z</dcterms:modified>
</cp:coreProperties>
</file>